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57"/>
  </p:handoutMasterIdLst>
  <p:sldIdLst>
    <p:sldId id="330" r:id="rId2"/>
    <p:sldId id="385" r:id="rId3"/>
    <p:sldId id="386" r:id="rId4"/>
    <p:sldId id="387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396" r:id="rId14"/>
    <p:sldId id="397" r:id="rId15"/>
    <p:sldId id="398" r:id="rId16"/>
    <p:sldId id="400" r:id="rId17"/>
    <p:sldId id="401" r:id="rId18"/>
    <p:sldId id="443" r:id="rId19"/>
    <p:sldId id="403" r:id="rId20"/>
    <p:sldId id="404" r:id="rId21"/>
    <p:sldId id="405" r:id="rId22"/>
    <p:sldId id="407" r:id="rId23"/>
    <p:sldId id="409" r:id="rId24"/>
    <p:sldId id="411" r:id="rId25"/>
    <p:sldId id="413" r:id="rId26"/>
    <p:sldId id="414" r:id="rId27"/>
    <p:sldId id="415" r:id="rId28"/>
    <p:sldId id="417" r:id="rId29"/>
    <p:sldId id="418" r:id="rId30"/>
    <p:sldId id="419" r:id="rId31"/>
    <p:sldId id="425" r:id="rId32"/>
    <p:sldId id="293" r:id="rId33"/>
    <p:sldId id="294" r:id="rId34"/>
    <p:sldId id="307" r:id="rId35"/>
    <p:sldId id="303" r:id="rId36"/>
    <p:sldId id="331" r:id="rId37"/>
    <p:sldId id="422" r:id="rId38"/>
    <p:sldId id="423" r:id="rId39"/>
    <p:sldId id="332" r:id="rId40"/>
    <p:sldId id="421" r:id="rId41"/>
    <p:sldId id="333" r:id="rId42"/>
    <p:sldId id="355" r:id="rId43"/>
    <p:sldId id="356" r:id="rId44"/>
    <p:sldId id="351" r:id="rId45"/>
    <p:sldId id="349" r:id="rId46"/>
    <p:sldId id="344" r:id="rId47"/>
    <p:sldId id="352" r:id="rId48"/>
    <p:sldId id="341" r:id="rId49"/>
    <p:sldId id="342" r:id="rId50"/>
    <p:sldId id="345" r:id="rId51"/>
    <p:sldId id="347" r:id="rId52"/>
    <p:sldId id="348" r:id="rId53"/>
    <p:sldId id="424" r:id="rId54"/>
    <p:sldId id="427" r:id="rId55"/>
    <p:sldId id="357" r:id="rId56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Engravers MT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Engravers MT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Engravers MT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Engravers MT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Engravers M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00"/>
        </a:solidFill>
        <a:latin typeface="Engravers M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00"/>
        </a:solidFill>
        <a:latin typeface="Engravers M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00"/>
        </a:solidFill>
        <a:latin typeface="Engravers M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00"/>
        </a:solidFill>
        <a:latin typeface="Engravers M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0000"/>
    <a:srgbClr val="008000"/>
    <a:srgbClr val="00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92" cy="465138"/>
          </a:xfrm>
          <a:prstGeom prst="rect">
            <a:avLst/>
          </a:prstGeom>
        </p:spPr>
        <p:txBody>
          <a:bodyPr vert="horz" lIns="91290" tIns="45645" rIns="91290" bIns="456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1" cy="465138"/>
          </a:xfrm>
          <a:prstGeom prst="rect">
            <a:avLst/>
          </a:prstGeom>
        </p:spPr>
        <p:txBody>
          <a:bodyPr vert="horz" lIns="91290" tIns="45645" rIns="91290" bIns="45645" rtlCol="0"/>
          <a:lstStyle>
            <a:lvl1pPr algn="r">
              <a:defRPr sz="1200"/>
            </a:lvl1pPr>
          </a:lstStyle>
          <a:p>
            <a:fld id="{03E47B95-8E9D-4260-9D59-B28EEEC7427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2592" cy="465138"/>
          </a:xfrm>
          <a:prstGeom prst="rect">
            <a:avLst/>
          </a:prstGeom>
        </p:spPr>
        <p:txBody>
          <a:bodyPr vert="horz" lIns="91290" tIns="45645" rIns="91290" bIns="456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829676"/>
            <a:ext cx="2972591" cy="465138"/>
          </a:xfrm>
          <a:prstGeom prst="rect">
            <a:avLst/>
          </a:prstGeom>
        </p:spPr>
        <p:txBody>
          <a:bodyPr vert="horz" lIns="91290" tIns="45645" rIns="91290" bIns="45645" rtlCol="0" anchor="b"/>
          <a:lstStyle>
            <a:lvl1pPr algn="r">
              <a:defRPr sz="1200"/>
            </a:lvl1pPr>
          </a:lstStyle>
          <a:p>
            <a:fld id="{245302E8-3921-43D5-85DD-52CAB77DD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8A5AA0-5A35-451B-A9E4-F9938F4C5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3BC3-CA2B-44F1-A54C-39171F737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5169-BEC3-49A7-8966-198915C85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F5B764-4AFC-4AFB-B472-4E5B85412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288920-2155-4652-B439-0B15F7A83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E7E-D177-45AF-B8F3-B4CE35FEE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5550-28E6-41B6-89A7-786A4E0F3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5E7557-192D-4A76-8629-80C18227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2C96-8F7E-4077-B646-15C3168A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FC2C9-277D-441B-9524-B74EE7E7B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179CAB-D5D4-4218-8E60-5246BB8CE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00799C-EDE7-43C3-B441-265804FB1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 descr="jkptg-logo-primary.jpg"/>
          <p:cNvPicPr>
            <a:picLocks noChangeAspect="1"/>
          </p:cNvPicPr>
          <p:nvPr/>
        </p:nvPicPr>
        <p:blipFill>
          <a:blip r:embed="rId3"/>
          <a:srcRect l="15714" t="32857" r="18571" b="35715"/>
          <a:stretch>
            <a:fillRect/>
          </a:stretch>
        </p:blipFill>
        <p:spPr bwMode="auto">
          <a:xfrm>
            <a:off x="7467600" y="1607193"/>
            <a:ext cx="1274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81000" y="2222480"/>
            <a:ext cx="86106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i-FI" sz="3600" b="1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i-FI" sz="3600" b="1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PENGUATKUASAAN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i-FI" sz="3600" b="1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AKTA HAKMILIK STRATA 1985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i-FI" sz="3600" b="1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 </a:t>
            </a:r>
            <a:endParaRPr lang="fi-FI" sz="3600" b="1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6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6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8(2)(c) : </a:t>
            </a:r>
            <a:b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Penjualan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Pertama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dan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CCC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selepas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tarikh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A1518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525963"/>
          </a:xfrm>
        </p:spPr>
        <p:txBody>
          <a:bodyPr rtlCol="0"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200" i="1" dirty="0" smtClean="0"/>
              <a:t> </a:t>
            </a:r>
            <a:endParaRPr lang="en-US" sz="42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000" i="1" dirty="0" err="1" smtClean="0"/>
              <a:t>Contoh</a:t>
            </a:r>
            <a:r>
              <a:rPr lang="en-US" sz="4000" i="1" dirty="0" smtClean="0"/>
              <a:t> :</a:t>
            </a:r>
            <a:endParaRPr lang="en-US" sz="40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000" dirty="0" smtClean="0"/>
              <a:t> 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000" dirty="0" err="1" smtClean="0"/>
              <a:t>Tarikh</a:t>
            </a:r>
            <a:r>
              <a:rPr lang="en-US" sz="4000" dirty="0" smtClean="0"/>
              <a:t> </a:t>
            </a:r>
            <a:r>
              <a:rPr lang="en-US" sz="4000" dirty="0" err="1" smtClean="0"/>
              <a:t>kuatkuasa</a:t>
            </a:r>
            <a:r>
              <a:rPr lang="en-US" sz="4000" dirty="0" smtClean="0"/>
              <a:t> AHS		: 1 Jan 2017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000" dirty="0" err="1" smtClean="0"/>
              <a:t>Tarikh</a:t>
            </a:r>
            <a:r>
              <a:rPr lang="en-US" sz="4000" dirty="0" smtClean="0"/>
              <a:t> </a:t>
            </a:r>
            <a:r>
              <a:rPr lang="en-US" sz="4000" dirty="0" err="1" smtClean="0"/>
              <a:t>penjualan</a:t>
            </a:r>
            <a:r>
              <a:rPr lang="en-US" sz="4000" dirty="0" smtClean="0"/>
              <a:t> </a:t>
            </a:r>
            <a:r>
              <a:rPr lang="en-US" sz="4000" dirty="0" err="1" smtClean="0"/>
              <a:t>pertama</a:t>
            </a:r>
            <a:r>
              <a:rPr lang="en-US" sz="4000" dirty="0" smtClean="0"/>
              <a:t>		: 13 </a:t>
            </a:r>
            <a:r>
              <a:rPr lang="en-US" sz="4000" dirty="0" err="1" smtClean="0"/>
              <a:t>Julai</a:t>
            </a:r>
            <a:r>
              <a:rPr lang="en-US" sz="4000" dirty="0" smtClean="0"/>
              <a:t> 2017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000" dirty="0" err="1" smtClean="0"/>
              <a:t>Tarikh</a:t>
            </a:r>
            <a:r>
              <a:rPr lang="en-US" sz="4000" dirty="0" smtClean="0"/>
              <a:t> </a:t>
            </a:r>
            <a:r>
              <a:rPr lang="en-US" sz="4000" dirty="0" err="1" smtClean="0"/>
              <a:t>bangunan</a:t>
            </a:r>
            <a:r>
              <a:rPr lang="en-US" sz="4000" dirty="0" smtClean="0"/>
              <a:t> </a:t>
            </a:r>
            <a:r>
              <a:rPr lang="en-US" sz="4000" dirty="0" err="1" smtClean="0"/>
              <a:t>diperakui</a:t>
            </a:r>
            <a:r>
              <a:rPr lang="en-US" sz="4000" dirty="0" smtClean="0"/>
              <a:t> </a:t>
            </a:r>
            <a:r>
              <a:rPr lang="en-US" sz="4000" dirty="0" err="1" smtClean="0"/>
              <a:t>siap</a:t>
            </a:r>
            <a:r>
              <a:rPr lang="en-US" sz="4000" dirty="0" smtClean="0"/>
              <a:t>	: 1 Nov 2017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000" b="1" dirty="0" err="1" smtClean="0"/>
              <a:t>Tarikh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akhir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permohonan</a:t>
            </a:r>
            <a:r>
              <a:rPr lang="en-US" sz="4000" b="1" dirty="0" smtClean="0"/>
              <a:t>	: 31 Jan 2018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000" b="1" dirty="0" err="1" smtClean="0"/>
              <a:t>Tarikh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kesalahan</a:t>
            </a:r>
            <a:r>
              <a:rPr lang="en-US" sz="4000" b="1" dirty="0" smtClean="0"/>
              <a:t>			: 1 Feb 2018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000" b="1" dirty="0" smtClean="0"/>
              <a:t>(3 </a:t>
            </a:r>
            <a:r>
              <a:rPr lang="en-US" sz="4000" b="1" dirty="0" err="1" smtClean="0"/>
              <a:t>bulan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CCC)</a:t>
            </a:r>
            <a:endParaRPr lang="en-US" sz="40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1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8(2)(d) : </a:t>
            </a:r>
            <a:b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Penjualan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Pertama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dan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CCC/CFO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Sebelum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Tarikh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a1450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648200"/>
          </a:xfrm>
        </p:spPr>
        <p:txBody>
          <a:bodyPr rtlCol="0"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0400" dirty="0" smtClean="0"/>
              <a:t>	</a:t>
            </a:r>
            <a:r>
              <a:rPr lang="en-US" sz="10400" dirty="0" err="1" smtClean="0"/>
              <a:t>Keadaan</a:t>
            </a:r>
            <a:r>
              <a:rPr lang="en-US" sz="10400" dirty="0" smtClean="0"/>
              <a:t> </a:t>
            </a:r>
            <a:r>
              <a:rPr lang="en-US" sz="10400" dirty="0" err="1" smtClean="0"/>
              <a:t>ini</a:t>
            </a:r>
            <a:r>
              <a:rPr lang="en-US" sz="10400" dirty="0" smtClean="0"/>
              <a:t> </a:t>
            </a:r>
            <a:r>
              <a:rPr lang="en-US" sz="10400" dirty="0" err="1" smtClean="0"/>
              <a:t>adalah</a:t>
            </a:r>
            <a:r>
              <a:rPr lang="en-US" sz="10400" dirty="0" smtClean="0"/>
              <a:t> </a:t>
            </a:r>
            <a:r>
              <a:rPr lang="en-US" sz="10400" dirty="0" err="1" smtClean="0"/>
              <a:t>terpakai</a:t>
            </a:r>
            <a:r>
              <a:rPr lang="en-US" sz="10400" dirty="0" smtClean="0"/>
              <a:t> </a:t>
            </a:r>
            <a:r>
              <a:rPr lang="en-US" sz="10400" dirty="0" err="1" smtClean="0"/>
              <a:t>untuk</a:t>
            </a:r>
            <a:r>
              <a:rPr lang="en-US" sz="10400" dirty="0" smtClean="0"/>
              <a:t> </a:t>
            </a:r>
            <a:r>
              <a:rPr lang="en-US" sz="10400" dirty="0" err="1" smtClean="0"/>
              <a:t>semua</a:t>
            </a:r>
            <a:r>
              <a:rPr lang="en-US" sz="10400" dirty="0" smtClean="0"/>
              <a:t> </a:t>
            </a:r>
            <a:r>
              <a:rPr lang="en-US" sz="10400" dirty="0" err="1" smtClean="0"/>
              <a:t>pembangunan</a:t>
            </a:r>
            <a:r>
              <a:rPr lang="en-US" sz="10400" dirty="0" smtClean="0"/>
              <a:t> strata yang </a:t>
            </a:r>
            <a:r>
              <a:rPr lang="en-US" sz="10400" dirty="0" err="1" smtClean="0"/>
              <a:t>telah</a:t>
            </a:r>
            <a:r>
              <a:rPr lang="en-US" sz="10400" dirty="0" smtClean="0"/>
              <a:t> </a:t>
            </a:r>
            <a:r>
              <a:rPr lang="en-US" sz="10400" dirty="0" err="1" smtClean="0"/>
              <a:t>siap</a:t>
            </a:r>
            <a:r>
              <a:rPr lang="en-US" sz="10400" dirty="0" smtClean="0"/>
              <a:t> </a:t>
            </a:r>
            <a:r>
              <a:rPr lang="en-US" sz="10400" dirty="0" err="1" smtClean="0"/>
              <a:t>dan</a:t>
            </a:r>
            <a:r>
              <a:rPr lang="en-US" sz="10400" dirty="0" smtClean="0"/>
              <a:t> </a:t>
            </a:r>
            <a:r>
              <a:rPr lang="en-US" sz="10400" dirty="0" err="1" smtClean="0"/>
              <a:t>telah</a:t>
            </a:r>
            <a:r>
              <a:rPr lang="en-US" sz="10400" dirty="0" smtClean="0"/>
              <a:t> </a:t>
            </a:r>
            <a:r>
              <a:rPr lang="en-US" sz="10400" dirty="0" err="1" smtClean="0"/>
              <a:t>dijual</a:t>
            </a:r>
            <a:r>
              <a:rPr lang="en-US" sz="10400" dirty="0" smtClean="0"/>
              <a:t> </a:t>
            </a:r>
            <a:r>
              <a:rPr lang="en-US" sz="10400" dirty="0" err="1" smtClean="0"/>
              <a:t>tetapi</a:t>
            </a:r>
            <a:r>
              <a:rPr lang="en-US" sz="10400" dirty="0" smtClean="0"/>
              <a:t> </a:t>
            </a:r>
            <a:r>
              <a:rPr lang="en-US" sz="10400" dirty="0" err="1" smtClean="0"/>
              <a:t>masih</a:t>
            </a:r>
            <a:r>
              <a:rPr lang="en-US" sz="10400" dirty="0" smtClean="0"/>
              <a:t> </a:t>
            </a:r>
            <a:r>
              <a:rPr lang="en-US" sz="10400" dirty="0" err="1" smtClean="0"/>
              <a:t>belum</a:t>
            </a:r>
            <a:r>
              <a:rPr lang="en-US" sz="10400" dirty="0" smtClean="0"/>
              <a:t> </a:t>
            </a:r>
            <a:r>
              <a:rPr lang="en-US" sz="10400" dirty="0" err="1" smtClean="0"/>
              <a:t>memohon</a:t>
            </a:r>
            <a:r>
              <a:rPr lang="en-US" sz="10400" dirty="0" smtClean="0"/>
              <a:t> strata </a:t>
            </a:r>
            <a:r>
              <a:rPr lang="en-US" sz="10400" dirty="0" err="1" smtClean="0"/>
              <a:t>sebelum</a:t>
            </a:r>
            <a:r>
              <a:rPr lang="en-US" sz="10400" dirty="0" smtClean="0"/>
              <a:t> </a:t>
            </a:r>
            <a:r>
              <a:rPr lang="en-US" sz="10400" dirty="0" err="1" smtClean="0"/>
              <a:t>kuatkuasa</a:t>
            </a:r>
            <a:r>
              <a:rPr lang="en-US" sz="10400" dirty="0" smtClean="0"/>
              <a:t> </a:t>
            </a:r>
            <a:r>
              <a:rPr lang="en-US" sz="10400" dirty="0" err="1" smtClean="0"/>
              <a:t>Akta</a:t>
            </a:r>
            <a:r>
              <a:rPr lang="en-US" sz="10400" dirty="0" smtClean="0"/>
              <a:t>.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104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10400" i="1" dirty="0" err="1" smtClean="0"/>
              <a:t>Contoh</a:t>
            </a:r>
            <a:r>
              <a:rPr lang="en-US" sz="10400" i="1" dirty="0" smtClean="0"/>
              <a:t> :</a:t>
            </a:r>
            <a:endParaRPr lang="en-US" sz="104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104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0400" dirty="0" err="1" smtClean="0"/>
              <a:t>Tarikh</a:t>
            </a:r>
            <a:r>
              <a:rPr lang="en-US" sz="10400" dirty="0" smtClean="0"/>
              <a:t> </a:t>
            </a:r>
            <a:r>
              <a:rPr lang="en-US" sz="10400" dirty="0" err="1" smtClean="0"/>
              <a:t>penjualan</a:t>
            </a:r>
            <a:r>
              <a:rPr lang="en-US" sz="10400" dirty="0" smtClean="0"/>
              <a:t> </a:t>
            </a:r>
            <a:r>
              <a:rPr lang="en-US" sz="10400" dirty="0" err="1" smtClean="0"/>
              <a:t>pertama</a:t>
            </a:r>
            <a:r>
              <a:rPr lang="en-US" sz="10400" dirty="0" smtClean="0"/>
              <a:t>		: 13 April 2010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10400" dirty="0" err="1" smtClean="0"/>
              <a:t>Tarikh</a:t>
            </a:r>
            <a:r>
              <a:rPr lang="en-US" sz="10400" dirty="0" smtClean="0"/>
              <a:t> </a:t>
            </a:r>
            <a:r>
              <a:rPr lang="en-US" sz="10400" dirty="0" err="1" smtClean="0"/>
              <a:t>bangunan</a:t>
            </a:r>
            <a:r>
              <a:rPr lang="en-US" sz="10400" dirty="0" smtClean="0"/>
              <a:t> </a:t>
            </a:r>
            <a:r>
              <a:rPr lang="en-US" sz="10400" dirty="0" err="1" smtClean="0"/>
              <a:t>diperakui</a:t>
            </a:r>
            <a:r>
              <a:rPr lang="en-US" sz="10400" dirty="0" smtClean="0"/>
              <a:t> </a:t>
            </a:r>
            <a:r>
              <a:rPr lang="en-US" sz="10400" dirty="0" err="1" smtClean="0"/>
              <a:t>siap</a:t>
            </a:r>
            <a:r>
              <a:rPr lang="en-US" sz="10400" dirty="0" smtClean="0"/>
              <a:t>	: 6 </a:t>
            </a:r>
            <a:r>
              <a:rPr lang="en-US" sz="10400" dirty="0" err="1" smtClean="0"/>
              <a:t>Julai</a:t>
            </a:r>
            <a:r>
              <a:rPr lang="en-US" sz="10400" dirty="0" smtClean="0"/>
              <a:t> 2011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10400" dirty="0" err="1" smtClean="0"/>
              <a:t>Tarikh</a:t>
            </a:r>
            <a:r>
              <a:rPr lang="en-US" sz="10400" dirty="0" smtClean="0"/>
              <a:t> </a:t>
            </a:r>
            <a:r>
              <a:rPr lang="en-US" sz="10400" dirty="0" err="1" smtClean="0"/>
              <a:t>Kuatkuasa</a:t>
            </a:r>
            <a:r>
              <a:rPr lang="en-US" sz="10400" dirty="0" smtClean="0"/>
              <a:t> AHS		: 1 Jun 2015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10400" b="1" dirty="0" err="1" smtClean="0"/>
              <a:t>Tarikh</a:t>
            </a:r>
            <a:r>
              <a:rPr lang="en-US" sz="10400" b="1" dirty="0" smtClean="0"/>
              <a:t> </a:t>
            </a:r>
            <a:r>
              <a:rPr lang="en-US" sz="10400" b="1" dirty="0" err="1" smtClean="0"/>
              <a:t>akhir</a:t>
            </a:r>
            <a:r>
              <a:rPr lang="en-US" sz="10400" b="1" dirty="0" smtClean="0"/>
              <a:t> </a:t>
            </a:r>
            <a:r>
              <a:rPr lang="en-US" sz="10400" b="1" dirty="0" err="1" smtClean="0"/>
              <a:t>permohonan</a:t>
            </a:r>
            <a:r>
              <a:rPr lang="en-US" sz="10400" b="1" dirty="0" smtClean="0"/>
              <a:t>	: 31 </a:t>
            </a:r>
            <a:r>
              <a:rPr lang="en-US" sz="10400" b="1" dirty="0" err="1" smtClean="0"/>
              <a:t>Ogos</a:t>
            </a:r>
            <a:r>
              <a:rPr lang="en-US" sz="10400" b="1" dirty="0" smtClean="0"/>
              <a:t> 2015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10400" b="1" dirty="0" err="1" smtClean="0"/>
              <a:t>Tarikh</a:t>
            </a:r>
            <a:r>
              <a:rPr lang="en-US" sz="10400" b="1" dirty="0" smtClean="0"/>
              <a:t> </a:t>
            </a:r>
            <a:r>
              <a:rPr lang="en-US" sz="10400" b="1" dirty="0" err="1" smtClean="0"/>
              <a:t>kesalahan</a:t>
            </a:r>
            <a:r>
              <a:rPr lang="en-US" sz="10400" b="1" dirty="0" smtClean="0"/>
              <a:t>			: 1 Sept 2015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10400" b="1" dirty="0" smtClean="0"/>
              <a:t>(3 </a:t>
            </a:r>
            <a:r>
              <a:rPr lang="en-US" sz="10400" b="1" dirty="0" err="1" smtClean="0"/>
              <a:t>bulan</a:t>
            </a:r>
            <a:r>
              <a:rPr lang="en-US" sz="10400" b="1" dirty="0" smtClean="0"/>
              <a:t> </a:t>
            </a:r>
            <a:r>
              <a:rPr lang="en-US" sz="10400" b="1" dirty="0" err="1" smtClean="0"/>
              <a:t>dari</a:t>
            </a:r>
            <a:r>
              <a:rPr lang="en-US" sz="10400" b="1" dirty="0" smtClean="0"/>
              <a:t> </a:t>
            </a:r>
            <a:r>
              <a:rPr lang="en-US" sz="10400" b="1" dirty="0" err="1" smtClean="0"/>
              <a:t>tarikh</a:t>
            </a:r>
            <a:r>
              <a:rPr lang="en-US" sz="10400" b="1" dirty="0" smtClean="0"/>
              <a:t> </a:t>
            </a:r>
            <a:r>
              <a:rPr lang="en-US" sz="10400" b="1" dirty="0" err="1" smtClean="0"/>
              <a:t>kuatkuasa</a:t>
            </a:r>
            <a:r>
              <a:rPr lang="en-US" sz="10400" b="1" dirty="0" smtClean="0"/>
              <a:t> </a:t>
            </a:r>
            <a:r>
              <a:rPr lang="en-US" sz="10400" b="1" dirty="0" err="1" smtClean="0"/>
              <a:t>Akta</a:t>
            </a:r>
            <a:r>
              <a:rPr lang="en-US" sz="10400" b="1" dirty="0" smtClean="0"/>
              <a:t>)</a:t>
            </a:r>
            <a:endParaRPr lang="en-US" sz="104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6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8(2)(e) : </a:t>
            </a:r>
            <a:b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Bangunan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Siap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Sebelum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Akta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manakala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Penjualan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Pertama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selepas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Tarikh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a1450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2179638"/>
            <a:ext cx="8915400" cy="45259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800" i="1" dirty="0" err="1" smtClean="0"/>
              <a:t>Contoh</a:t>
            </a:r>
            <a:r>
              <a:rPr lang="en-US" altLang="en-US" sz="2800" i="1" dirty="0" smtClean="0"/>
              <a:t> : </a:t>
            </a:r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bangunan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diperakui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siap</a:t>
            </a:r>
            <a:r>
              <a:rPr lang="en-US" altLang="en-US" sz="2800" dirty="0" smtClean="0"/>
              <a:t>		: 31 Jun 2010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kuatkuasa</a:t>
            </a:r>
            <a:r>
              <a:rPr lang="en-US" altLang="en-US" sz="2800" dirty="0" smtClean="0"/>
              <a:t> AHS			: 1 Jun 2015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penjualan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pertama</a:t>
            </a:r>
            <a:r>
              <a:rPr lang="en-US" altLang="en-US" sz="2800" dirty="0" smtClean="0"/>
              <a:t>			: 6 Dis 2015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akhir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permohonan</a:t>
            </a:r>
            <a:r>
              <a:rPr lang="en-US" altLang="en-US" sz="2800" b="1" dirty="0" smtClean="0"/>
              <a:t>		: 5 Mac 2016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kesalahan</a:t>
            </a:r>
            <a:r>
              <a:rPr lang="en-US" altLang="en-US" sz="2800" b="1" dirty="0" smtClean="0"/>
              <a:t>				: 6 Mac 2016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dirty="0" smtClean="0"/>
              <a:t>(3 </a:t>
            </a:r>
            <a:r>
              <a:rPr lang="en-US" altLang="en-US" sz="2800" b="1" dirty="0" err="1" smtClean="0"/>
              <a:t>bulan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dari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penjualan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pertama</a:t>
            </a:r>
            <a:r>
              <a:rPr lang="en-US" altLang="en-US" sz="2800" b="1" dirty="0" smtClean="0"/>
              <a:t>)</a:t>
            </a:r>
            <a:endParaRPr lang="en-US" altLang="en-US" sz="28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0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8610600" cy="1471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TEMPOH WAJIB MEMOHON PECAH BAHAGI BANGUNAN [SUBSEKSYEN 8(3)]</a:t>
            </a:r>
            <a:endParaRPr lang="en-US" dirty="0" smtClean="0">
              <a:solidFill>
                <a:schemeClr val="tx2">
                  <a:satMod val="130000"/>
                </a:schemeClr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    </a:t>
            </a:r>
            <a:r>
              <a:rPr lang="en-US" altLang="en-US" dirty="0" err="1" smtClean="0"/>
              <a:t>Jika</a:t>
            </a:r>
            <a:r>
              <a:rPr lang="en-US" altLang="en-US" dirty="0" smtClean="0"/>
              <a:t> CPSP di </a:t>
            </a:r>
            <a:r>
              <a:rPr lang="en-US" altLang="en-US" dirty="0" err="1" smtClean="0"/>
              <a:t>bawah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subseksyen</a:t>
            </a:r>
            <a:r>
              <a:rPr lang="en-US" altLang="en-US" dirty="0" smtClean="0"/>
              <a:t> 8A(8) </a:t>
            </a:r>
            <a:r>
              <a:rPr lang="en-US" altLang="en-US" dirty="0" err="1" smtClean="0"/>
              <a:t>telah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dikeluarkan</a:t>
            </a:r>
            <a:r>
              <a:rPr lang="en-US" altLang="en-US" dirty="0" smtClean="0"/>
              <a:t>, </a:t>
            </a:r>
            <a:r>
              <a:rPr lang="en-US" altLang="en-US" b="1" dirty="0" err="1" smtClean="0"/>
              <a:t>tempoh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wajib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untuk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memohon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pecah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bahagi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bangunan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atau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tanah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adalah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satu</a:t>
            </a:r>
            <a:r>
              <a:rPr lang="en-US" altLang="en-US" b="1" dirty="0" smtClean="0"/>
              <a:t> (1) </a:t>
            </a:r>
            <a:r>
              <a:rPr lang="en-US" altLang="en-US" b="1" dirty="0" err="1" smtClean="0"/>
              <a:t>bulan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dari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tarikh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pengeluaran</a:t>
            </a:r>
            <a:r>
              <a:rPr lang="en-US" altLang="en-US" b="1" dirty="0" smtClean="0"/>
              <a:t> CPSP.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0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6987188"/>
              </p:ext>
            </p:extLst>
          </p:nvPr>
        </p:nvGraphicFramePr>
        <p:xfrm>
          <a:off x="228600" y="1676400"/>
          <a:ext cx="8610600" cy="388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133600"/>
                <a:gridCol w="2038350"/>
                <a:gridCol w="2152650"/>
              </a:tblGrid>
              <a:tr h="42843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PERUNTUKAN AKTA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KEADAAN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TEMPOH WAJIB MEMOHON 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PECAH BAHAGI BANGUNAN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1765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SEBELUM KUATKUASA AKTA 2013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SELEPAS KUATKUASA AKTA 2013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02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subseksyen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8(3)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CPSP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bulan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dari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tarikh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CPSP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76200"/>
            <a:ext cx="594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TEMPOH MASA WAJIB MEMOHON PECAH BAGI BANGUNAN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1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763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8(3) : </a:t>
            </a:r>
            <a:b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Tempoh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masa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wajib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memohon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hakmilik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strata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selepas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memperolehi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CPSP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i="1" dirty="0" err="1" smtClean="0"/>
              <a:t>Contoh</a:t>
            </a:r>
            <a:r>
              <a:rPr lang="en-US" altLang="en-US" sz="2800" i="1" dirty="0" smtClean="0"/>
              <a:t> : </a:t>
            </a:r>
            <a:endParaRPr lang="en-US" altLang="en-US" sz="2800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kuatkuasa</a:t>
            </a:r>
            <a:r>
              <a:rPr lang="en-US" altLang="en-US" sz="2800" dirty="0" smtClean="0"/>
              <a:t> AHS		: 1 Jun 2015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CPSP				: 7 Jun 2016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akhir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permohonan</a:t>
            </a:r>
            <a:r>
              <a:rPr lang="en-US" altLang="en-US" sz="2800" b="1" dirty="0" smtClean="0"/>
              <a:t>	: 6 </a:t>
            </a:r>
            <a:r>
              <a:rPr lang="en-US" altLang="en-US" sz="2800" b="1" dirty="0" err="1" smtClean="0"/>
              <a:t>Julai</a:t>
            </a:r>
            <a:r>
              <a:rPr lang="en-US" altLang="en-US" sz="2800" b="1" dirty="0" smtClean="0"/>
              <a:t> 2016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kesalahan</a:t>
            </a:r>
            <a:r>
              <a:rPr lang="en-US" altLang="en-US" sz="2800" b="1" dirty="0" smtClean="0"/>
              <a:t> 			: 7 </a:t>
            </a:r>
            <a:r>
              <a:rPr lang="en-US" altLang="en-US" sz="2800" b="1" dirty="0" err="1" smtClean="0"/>
              <a:t>Julai</a:t>
            </a:r>
            <a:r>
              <a:rPr lang="en-US" altLang="en-US" sz="2800" b="1" dirty="0" smtClean="0"/>
              <a:t> 2016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smtClean="0"/>
              <a:t>(1 </a:t>
            </a:r>
            <a:r>
              <a:rPr lang="en-US" altLang="en-US" sz="2800" b="1" dirty="0" err="1" smtClean="0"/>
              <a:t>bulan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dari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pengeluaran</a:t>
            </a:r>
            <a:r>
              <a:rPr lang="en-US" altLang="en-US" sz="2800" b="1" dirty="0" smtClean="0"/>
              <a:t> CPSP)</a:t>
            </a:r>
            <a:endParaRPr lang="en-US" altLang="en-US" sz="2800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64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534400" cy="4800600"/>
          </a:xfrm>
        </p:spPr>
        <p:txBody>
          <a:bodyPr/>
          <a:lstStyle/>
          <a:p>
            <a:pPr marL="365125" indent="-282575"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marL="365125" indent="-282575" algn="just" eaLnBrk="1" hangingPunct="1">
              <a:buFont typeface="Wingdings 2" pitchFamily="18" charset="2"/>
              <a:buNone/>
            </a:pPr>
            <a:r>
              <a:rPr lang="en-US" altLang="en-US" dirty="0" smtClean="0"/>
              <a:t>	</a:t>
            </a:r>
            <a:r>
              <a:rPr lang="en-US" altLang="en-US" dirty="0" err="1" smtClean="0"/>
              <a:t>Tempoh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diberikan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mematuhi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kehendak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seksyen</a:t>
            </a:r>
            <a:r>
              <a:rPr lang="en-US" altLang="en-US" dirty="0" smtClean="0"/>
              <a:t> 8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boleh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dilanjutkan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sekali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sahaja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oleh</a:t>
            </a:r>
            <a:r>
              <a:rPr lang="en-US" altLang="en-US" b="1" dirty="0" smtClean="0"/>
              <a:t> PTG [</a:t>
            </a:r>
            <a:r>
              <a:rPr lang="en-US" altLang="en-US" b="1" dirty="0" err="1" smtClean="0"/>
              <a:t>bagi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subseksyen</a:t>
            </a:r>
            <a:r>
              <a:rPr lang="en-US" altLang="en-US" b="1" dirty="0" smtClean="0"/>
              <a:t> 8(3)] </a:t>
            </a:r>
            <a:r>
              <a:rPr lang="en-US" altLang="en-US" b="1" dirty="0" err="1" smtClean="0"/>
              <a:t>dan</a:t>
            </a:r>
            <a:r>
              <a:rPr lang="en-US" altLang="en-US" b="1" dirty="0" smtClean="0"/>
              <a:t> Pengarah </a:t>
            </a:r>
            <a:r>
              <a:rPr lang="en-US" altLang="en-US" b="1" dirty="0" err="1" smtClean="0"/>
              <a:t>Ukur</a:t>
            </a:r>
            <a:r>
              <a:rPr lang="en-US" altLang="en-US" b="1" dirty="0" smtClean="0"/>
              <a:t> [</a:t>
            </a:r>
            <a:r>
              <a:rPr lang="en-US" altLang="en-US" b="1" dirty="0" err="1" smtClean="0"/>
              <a:t>bagi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subseksyen</a:t>
            </a:r>
            <a:r>
              <a:rPr lang="en-US" altLang="en-US" b="1" dirty="0" smtClean="0"/>
              <a:t> 8(2)] </a:t>
            </a:r>
            <a:r>
              <a:rPr lang="en-US" altLang="en-US" b="1" dirty="0" err="1" smtClean="0"/>
              <a:t>bagi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tempoh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tidak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melebihi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satu</a:t>
            </a:r>
            <a:r>
              <a:rPr lang="en-US" altLang="en-US" b="1" dirty="0" smtClean="0"/>
              <a:t> (1) </a:t>
            </a:r>
            <a:r>
              <a:rPr lang="en-US" altLang="en-US" b="1" dirty="0" err="1" smtClean="0"/>
              <a:t>bulan</a:t>
            </a:r>
            <a:r>
              <a:rPr lang="en-US" altLang="en-US" b="1" dirty="0" smtClean="0"/>
              <a:t>, </a:t>
            </a:r>
            <a:r>
              <a:rPr lang="en-US" altLang="en-US" dirty="0" err="1" smtClean="0"/>
              <a:t>atas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permohonan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pemilik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asal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berkenaan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Permohonan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lanjutan</a:t>
            </a:r>
            <a:r>
              <a:rPr lang="en-US" altLang="en-US" dirty="0" smtClean="0"/>
              <a:t> masa </a:t>
            </a:r>
            <a:r>
              <a:rPr lang="en-US" altLang="en-US" dirty="0" err="1" smtClean="0"/>
              <a:t>hendaklah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dibuat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sebelum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tamatnya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tempoh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dinyatakan</a:t>
            </a:r>
            <a:r>
              <a:rPr lang="en-US" altLang="en-US" dirty="0" smtClean="0"/>
              <a:t>. </a:t>
            </a:r>
          </a:p>
          <a:p>
            <a:pPr marL="365125" indent="-282575" eaLnBrk="1" hangingPunct="1"/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76200"/>
            <a:ext cx="320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TEMPOH LANJUTAN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75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KESALAHAN-KESALAHAN </a:t>
            </a:r>
            <a:br>
              <a:rPr lang="fi-FI" sz="36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fi-FI" sz="36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DI BAWAH SEKSYEN 8</a:t>
            </a:r>
            <a:endParaRPr lang="en-US" sz="3600" dirty="0">
              <a:solidFill>
                <a:schemeClr val="tx2">
                  <a:satMod val="130000"/>
                </a:schemeClr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00600"/>
          </a:xfrm>
        </p:spPr>
        <p:txBody>
          <a:bodyPr>
            <a:noAutofit/>
          </a:bodyPr>
          <a:lstStyle/>
          <a:p>
            <a:pPr marL="82296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i-FI" sz="2000" b="1" dirty="0" smtClean="0"/>
              <a:t>Pemilik asal yang tidak membuat permohonan </a:t>
            </a:r>
            <a:r>
              <a:rPr lang="fi-FI" sz="2000" dirty="0" smtClean="0"/>
              <a:t>untuk CPSP dalam tempoh yang diberikan itu adalah melakukan kesalahan dan apabila disabitkan :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fi-FI" sz="2000" dirty="0" smtClean="0"/>
              <a:t>boleh dikenakan denda tidak kurang daripada RM 10,000.00 tetapi tidak melebihi RM 100,000.00; atau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fi-FI" sz="2000" dirty="0" smtClean="0"/>
              <a:t>boleh dikenakan tindakan penjara tidak lebih tiga (3) tiga tahun; atau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fi-FI" sz="2000" dirty="0" smtClean="0"/>
              <a:t>Kedua-duanya; dan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fi-FI" sz="2000" dirty="0"/>
              <a:t>didenda selanjutnya tidak kurang daripada RM100.00 tetapi tidak lebih daripada RM1,000.00 bagi setiap hari kesalahan itu terus </a:t>
            </a:r>
            <a:r>
              <a:rPr lang="fi-FI" sz="2000" dirty="0" smtClean="0"/>
              <a:t>dilakukan; dan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err="1"/>
              <a:t>Mahkamah</a:t>
            </a:r>
            <a:r>
              <a:rPr lang="en-US" sz="2000" dirty="0"/>
              <a:t> juga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/>
              <a:t>asal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permohonan</a:t>
            </a:r>
            <a:r>
              <a:rPr lang="en-US" sz="2000" dirty="0"/>
              <a:t> </a:t>
            </a:r>
            <a:r>
              <a:rPr lang="en-US" sz="2000" dirty="0" err="1"/>
              <a:t>hakmilik</a:t>
            </a:r>
            <a:r>
              <a:rPr lang="en-US" sz="2000" dirty="0"/>
              <a:t> strata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tempoh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 </a:t>
            </a:r>
            <a:r>
              <a:rPr lang="en-US" sz="2000" dirty="0" err="1" smtClean="0"/>
              <a:t>Penalti</a:t>
            </a:r>
            <a:r>
              <a:rPr lang="en-US" sz="2000" dirty="0" smtClean="0"/>
              <a:t> </a:t>
            </a:r>
            <a:r>
              <a:rPr lang="en-US" sz="2000" dirty="0"/>
              <a:t>RM100.00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melebihi</a:t>
            </a:r>
            <a:r>
              <a:rPr lang="en-US" sz="2000" dirty="0"/>
              <a:t> RM1,000.00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juga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dikenakan</a:t>
            </a:r>
            <a:r>
              <a:rPr lang="en-US" sz="2000" dirty="0"/>
              <a:t>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/>
              <a:t>asal</a:t>
            </a:r>
            <a:r>
              <a:rPr lang="en-US" sz="2000" dirty="0"/>
              <a:t> </a:t>
            </a:r>
            <a:r>
              <a:rPr lang="en-US" sz="2000" dirty="0" err="1"/>
              <a:t>melanggar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dikeluarkan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Mahkamah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2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407275" cy="1471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TEMPOH WAJIB MEMOHON SIJIL CADANGAN PELAN STRATA (</a:t>
            </a: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CERTIFICATE OF PROPOSED STRATA PLAN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) BAGI BLOK SEMENTARA [SUBSEKSYEN 20(2) &amp; (3)] </a:t>
            </a:r>
            <a:endParaRPr lang="en-US" dirty="0" smtClean="0">
              <a:solidFill>
                <a:schemeClr val="tx2">
                  <a:satMod val="130000"/>
                </a:schemeClr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458200" cy="5257800"/>
          </a:xfrm>
        </p:spPr>
        <p:txBody>
          <a:bodyPr rtlCol="0"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kewajipan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tuan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memohon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bahagi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berlakunya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petak</a:t>
            </a:r>
            <a:r>
              <a:rPr lang="en-US" dirty="0" smtClean="0"/>
              <a:t>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365760" indent="-283464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mana-mana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berimilik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dipecah</a:t>
            </a:r>
            <a:r>
              <a:rPr lang="en-US" dirty="0" smtClean="0"/>
              <a:t> </a:t>
            </a:r>
            <a:r>
              <a:rPr lang="en-US" dirty="0" err="1" smtClean="0"/>
              <a:t>bahagi</a:t>
            </a:r>
            <a:r>
              <a:rPr lang="en-US" dirty="0" smtClean="0"/>
              <a:t> </a:t>
            </a:r>
            <a:r>
              <a:rPr lang="en-US" dirty="0" err="1" smtClean="0"/>
              <a:t>hendaklah</a:t>
            </a:r>
            <a:r>
              <a:rPr lang="en-US" dirty="0" smtClean="0"/>
              <a:t>: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err="1" smtClean="0"/>
              <a:t>memohon</a:t>
            </a:r>
            <a:r>
              <a:rPr lang="en-US" dirty="0" smtClean="0"/>
              <a:t> CPSP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tempoh</a:t>
            </a:r>
            <a:r>
              <a:rPr lang="en-US" dirty="0" smtClean="0"/>
              <a:t> yang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subseksyen</a:t>
            </a:r>
            <a:r>
              <a:rPr lang="en-US" dirty="0" smtClean="0"/>
              <a:t> 8(2) AHS;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err="1" smtClean="0"/>
              <a:t>memohon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bahagi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tempoh</a:t>
            </a:r>
            <a:r>
              <a:rPr lang="en-US" dirty="0" smtClean="0"/>
              <a:t> yang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subseksyen</a:t>
            </a:r>
            <a:r>
              <a:rPr lang="en-US" dirty="0" smtClean="0"/>
              <a:t> 8(3) AHS.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6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8610600" cy="31242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fi-FI" altLang="en-US" dirty="0" smtClean="0"/>
              <a:t>   Dalam keadaan yang melibatkan blok-blok sementara, </a:t>
            </a:r>
            <a:r>
              <a:rPr lang="en-US" altLang="en-US" dirty="0" err="1" smtClean="0"/>
              <a:t>pemilik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hakmilik</a:t>
            </a:r>
            <a:r>
              <a:rPr lang="en-US" altLang="en-US" dirty="0" smtClean="0"/>
              <a:t> strata </a:t>
            </a:r>
            <a:r>
              <a:rPr lang="en-US" altLang="en-US" dirty="0" err="1" smtClean="0"/>
              <a:t>sementara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mempunyai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kewajipan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mandatori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permohonan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pengeluaran</a:t>
            </a:r>
            <a:r>
              <a:rPr lang="en-US" altLang="en-US" dirty="0" smtClean="0"/>
              <a:t> CPSP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tempoh-tempoh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ditetapkan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8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447800"/>
          <a:ext cx="8382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40317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PERUNTUKAN AKTA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KEADAAN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TEMPOH WAJIB MEMOHON CPSP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894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SEBELUM KUATKUASA AKTA 2013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SELEPAS KUATKUASA AKTA 2013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4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subseksyen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20(2)(a)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Penjualan pertama &amp;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SSS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 bulan dari tarikh SSS</a:t>
                      </a:r>
                    </a:p>
                  </a:txBody>
                  <a:tcPr marL="62495" marR="62495" marT="0" marB="0"/>
                </a:tc>
              </a:tr>
              <a:tr h="5964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subseksyen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20(2)(b)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Penjualan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pertama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CCC/CFO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 bulan dari tarikh CCC/CFO</a:t>
                      </a:r>
                    </a:p>
                  </a:txBody>
                  <a:tcPr marL="62495" marR="62495" marT="0" marB="0"/>
                </a:tc>
              </a:tr>
              <a:tr h="5964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subseksyen 20(2)(c)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CCC/CFO &amp;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Penjualan pertama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 bulan dari tarikh kuatkuasa Akta</a:t>
                      </a:r>
                    </a:p>
                  </a:txBody>
                  <a:tcPr marL="62495" marR="62495" marT="0" marB="0"/>
                </a:tc>
              </a:tr>
              <a:tr h="5964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subseksyen 20(2)(d)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CCC/CFO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Penjualan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pertama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 bulan dari tarikh penjualan pertama</a:t>
                      </a:r>
                    </a:p>
                  </a:txBody>
                  <a:tcPr marL="62495" marR="62495" marT="0" marB="0"/>
                </a:tc>
              </a:tr>
              <a:tr h="5964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subseksyen 20(3)(a)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CCC/CFO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 bulan dari tarikh  CCC/CFO</a:t>
                      </a:r>
                    </a:p>
                  </a:txBody>
                  <a:tcPr marL="62495" marR="62495" marT="0" marB="0"/>
                </a:tc>
              </a:tr>
              <a:tr h="5964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subseksyen 20(3)(b)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CCC/CFO</a:t>
                      </a: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bulan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dari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tarikh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kuatkuasa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Akta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76200"/>
            <a:ext cx="541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TEMPOH WAJIB MEMOHON CPSP BAGI BLOK SEMENTARA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8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/>
            </a:r>
            <a:b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20(2)(a) : </a:t>
            </a:r>
            <a:b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Penjualan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pertama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dan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Perakuan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SSS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selepas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tarikh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.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/>
            </a:r>
            <a:b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endParaRPr lang="en-US" sz="2800" dirty="0">
              <a:solidFill>
                <a:schemeClr val="tx2">
                  <a:satMod val="130000"/>
                </a:schemeClr>
              </a:solidFill>
              <a:latin typeface="Copperplate Gothic Light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46238"/>
            <a:ext cx="8686800" cy="452596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dirty="0" err="1" smtClean="0"/>
              <a:t>Keadaan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terpakai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kes</a:t>
            </a:r>
            <a:r>
              <a:rPr lang="en-US" sz="2600" dirty="0" smtClean="0"/>
              <a:t> </a:t>
            </a:r>
            <a:r>
              <a:rPr lang="en-US" sz="2600" dirty="0" err="1" smtClean="0"/>
              <a:t>penjualan</a:t>
            </a:r>
            <a:r>
              <a:rPr lang="en-US" sz="2600" dirty="0" smtClean="0"/>
              <a:t> </a:t>
            </a:r>
            <a:r>
              <a:rPr lang="en-US" sz="2600" dirty="0" err="1" smtClean="0"/>
              <a:t>pertama</a:t>
            </a:r>
            <a:endParaRPr lang="en-US" sz="2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dirty="0" err="1" smtClean="0"/>
              <a:t>berlaku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peringkat</a:t>
            </a:r>
            <a:r>
              <a:rPr lang="en-US" sz="2600" dirty="0" smtClean="0"/>
              <a:t> SSS </a:t>
            </a:r>
            <a:r>
              <a:rPr lang="en-US" sz="2600" dirty="0" err="1" smtClean="0"/>
              <a:t>dicapai</a:t>
            </a:r>
            <a:r>
              <a:rPr lang="en-US" sz="26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i="1" dirty="0" err="1" smtClean="0"/>
              <a:t>Contoh</a:t>
            </a:r>
            <a:r>
              <a:rPr lang="en-US" sz="2600" i="1" dirty="0" smtClean="0"/>
              <a:t> :</a:t>
            </a:r>
            <a:endParaRPr lang="en-US" sz="2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dirty="0" err="1" smtClean="0"/>
              <a:t>Tarikh</a:t>
            </a:r>
            <a:r>
              <a:rPr lang="en-US" sz="2600" dirty="0" smtClean="0"/>
              <a:t> </a:t>
            </a:r>
            <a:r>
              <a:rPr lang="en-US" sz="2600" dirty="0" err="1" smtClean="0"/>
              <a:t>kuatkuasa</a:t>
            </a:r>
            <a:r>
              <a:rPr lang="en-US" sz="2600" dirty="0" smtClean="0"/>
              <a:t> AHS			: 1 Jun 2015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dirty="0" err="1" smtClean="0"/>
              <a:t>Tarikh</a:t>
            </a:r>
            <a:r>
              <a:rPr lang="en-US" sz="2600" dirty="0" smtClean="0"/>
              <a:t> </a:t>
            </a:r>
            <a:r>
              <a:rPr lang="en-US" sz="2600" dirty="0" err="1" smtClean="0"/>
              <a:t>penjualan</a:t>
            </a:r>
            <a:r>
              <a:rPr lang="en-US" sz="2600" dirty="0" smtClean="0"/>
              <a:t> </a:t>
            </a:r>
            <a:r>
              <a:rPr lang="en-US" sz="2600" dirty="0" err="1" smtClean="0"/>
              <a:t>pertama</a:t>
            </a:r>
            <a:r>
              <a:rPr lang="en-US" sz="2600" dirty="0" smtClean="0"/>
              <a:t>		: 30 </a:t>
            </a:r>
            <a:r>
              <a:rPr lang="en-US" sz="2600" dirty="0" err="1" smtClean="0"/>
              <a:t>Ogos</a:t>
            </a:r>
            <a:r>
              <a:rPr lang="en-US" sz="2600" dirty="0" smtClean="0"/>
              <a:t> 2015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dirty="0" err="1" smtClean="0"/>
              <a:t>Tarikh</a:t>
            </a:r>
            <a:r>
              <a:rPr lang="en-US" sz="2600" dirty="0" smtClean="0"/>
              <a:t> </a:t>
            </a:r>
            <a:r>
              <a:rPr lang="en-US" sz="2600" dirty="0" err="1" smtClean="0"/>
              <a:t>dokumen</a:t>
            </a:r>
            <a:r>
              <a:rPr lang="en-US" sz="2600" dirty="0" smtClean="0"/>
              <a:t> </a:t>
            </a:r>
            <a:r>
              <a:rPr lang="en-US" sz="2600" dirty="0" err="1" smtClean="0"/>
              <a:t>perakuan</a:t>
            </a:r>
            <a:r>
              <a:rPr lang="en-US" sz="2600" dirty="0" smtClean="0"/>
              <a:t> SSS		: 5 Nov 2015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b="1" dirty="0" err="1" smtClean="0"/>
              <a:t>Tarikh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akhir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permohonan</a:t>
            </a:r>
            <a:r>
              <a:rPr lang="en-US" sz="2600" b="1" dirty="0" smtClean="0"/>
              <a:t>		: 4 Feb 2016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b="1" dirty="0" err="1" smtClean="0"/>
              <a:t>Tarikh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kesalahan</a:t>
            </a:r>
            <a:r>
              <a:rPr lang="en-US" sz="2600" b="1" dirty="0" smtClean="0"/>
              <a:t>			: 5 Feb 2016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b="1" dirty="0" smtClean="0"/>
              <a:t>(3 </a:t>
            </a:r>
            <a:r>
              <a:rPr lang="en-US" sz="2600" b="1" dirty="0" err="1" smtClean="0"/>
              <a:t>bulan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perakuan</a:t>
            </a:r>
            <a:r>
              <a:rPr lang="en-US" sz="2600" b="1" dirty="0" smtClean="0"/>
              <a:t> SSS)</a:t>
            </a:r>
            <a:endParaRPr lang="en-US" sz="2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4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20(2)(c) : </a:t>
            </a:r>
            <a:b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Penjualan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Pertama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dan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CCC/CFO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sebelum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tarikh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.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sz="2800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i="1" dirty="0" err="1" smtClean="0"/>
              <a:t>Contoh</a:t>
            </a:r>
            <a:r>
              <a:rPr lang="en-US" altLang="en-US" sz="2800" i="1" dirty="0" smtClean="0"/>
              <a:t>:</a:t>
            </a:r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penjualan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pertama</a:t>
            </a:r>
            <a:r>
              <a:rPr lang="en-US" altLang="en-US" sz="2800" dirty="0" smtClean="0"/>
              <a:t>		: 12 April 2011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bangunan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diperakui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siap</a:t>
            </a:r>
            <a:r>
              <a:rPr lang="en-US" altLang="en-US" sz="2800" dirty="0" smtClean="0"/>
              <a:t>	: 13 Mac 2013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kuatkuasa</a:t>
            </a:r>
            <a:r>
              <a:rPr lang="en-US" altLang="en-US" sz="2800" dirty="0" smtClean="0"/>
              <a:t> AHS		: 1 Jun 2015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akhir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permohonan</a:t>
            </a:r>
            <a:r>
              <a:rPr lang="en-US" altLang="en-US" sz="2800" b="1" dirty="0" smtClean="0"/>
              <a:t>	: 31 </a:t>
            </a:r>
            <a:r>
              <a:rPr lang="en-US" altLang="en-US" sz="2800" b="1" dirty="0" err="1" smtClean="0"/>
              <a:t>Ogos</a:t>
            </a:r>
            <a:r>
              <a:rPr lang="en-US" altLang="en-US" sz="2800" b="1" dirty="0" smtClean="0"/>
              <a:t> 2015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kesalahan</a:t>
            </a:r>
            <a:r>
              <a:rPr lang="en-US" altLang="en-US" sz="2800" b="1" dirty="0" smtClean="0"/>
              <a:t>			: 1 Sept 2015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smtClean="0"/>
              <a:t>(3 </a:t>
            </a:r>
            <a:r>
              <a:rPr lang="en-US" altLang="en-US" sz="2800" b="1" dirty="0" err="1" smtClean="0"/>
              <a:t>bulan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dari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kuatkuasa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Akta</a:t>
            </a:r>
            <a:r>
              <a:rPr lang="en-US" altLang="en-US" sz="2800" b="1" dirty="0" smtClean="0"/>
              <a:t>)</a:t>
            </a:r>
            <a:endParaRPr lang="en-US" altLang="en-US" sz="2800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40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20(3)(a) : </a:t>
            </a:r>
            <a:b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Bangunan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Siap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Selepas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Tarikh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</a:t>
            </a:r>
            <a:r>
              <a:rPr lang="en-US" sz="3600" b="1" dirty="0" err="1" smtClean="0">
                <a:solidFill>
                  <a:schemeClr val="tx2">
                    <a:satMod val="130000"/>
                  </a:schemeClr>
                </a:solidFill>
              </a:rPr>
              <a:t>sa</a:t>
            </a:r>
            <a:endParaRPr lang="en-US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1600200"/>
            <a:ext cx="8991600" cy="48006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tuan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</a:t>
            </a:r>
            <a:r>
              <a:rPr lang="en-US" sz="2800" dirty="0" err="1" smtClean="0"/>
              <a:t>belum</a:t>
            </a:r>
            <a:r>
              <a:rPr lang="en-US" sz="2800" dirty="0" smtClean="0"/>
              <a:t> /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menjual</a:t>
            </a:r>
            <a:r>
              <a:rPr lang="en-US" sz="2800" dirty="0" smtClean="0"/>
              <a:t> </a:t>
            </a:r>
            <a:r>
              <a:rPr lang="en-US" sz="2800" dirty="0" err="1" smtClean="0"/>
              <a:t>petak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blok</a:t>
            </a:r>
            <a:r>
              <a:rPr lang="en-US" sz="2800" dirty="0" smtClean="0"/>
              <a:t> </a:t>
            </a:r>
            <a:r>
              <a:rPr lang="en-US" sz="2800" dirty="0" err="1" smtClean="0"/>
              <a:t>sementara</a:t>
            </a:r>
            <a:r>
              <a:rPr lang="en-US" sz="2800" dirty="0" smtClean="0"/>
              <a:t>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CFO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dikeluarkan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PBT </a:t>
            </a:r>
            <a:r>
              <a:rPr lang="en-US" sz="2800" dirty="0" err="1" smtClean="0"/>
              <a:t>atau</a:t>
            </a:r>
            <a:r>
              <a:rPr lang="en-US" sz="2800" dirty="0" smtClean="0"/>
              <a:t> CCC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dikeluarkan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Arkitek</a:t>
            </a:r>
            <a:r>
              <a:rPr lang="en-US" sz="2800" dirty="0" smtClean="0"/>
              <a:t>/</a:t>
            </a:r>
            <a:r>
              <a:rPr lang="en-US" sz="2800" dirty="0" err="1" smtClean="0"/>
              <a:t>Jurutera</a:t>
            </a:r>
            <a:r>
              <a:rPr lang="en-US" sz="2800" dirty="0" smtClean="0"/>
              <a:t>.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(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mengelakkan</a:t>
            </a:r>
            <a:r>
              <a:rPr lang="en-US" sz="2800" dirty="0" smtClean="0"/>
              <a:t> </a:t>
            </a:r>
            <a:r>
              <a:rPr lang="en-US" sz="2800" dirty="0" err="1" smtClean="0"/>
              <a:t>tuan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</a:t>
            </a:r>
            <a:r>
              <a:rPr lang="en-US" sz="2800" dirty="0" err="1" smtClean="0"/>
              <a:t>memegang</a:t>
            </a:r>
            <a:r>
              <a:rPr lang="en-US" sz="2800" dirty="0" smtClean="0"/>
              <a:t> </a:t>
            </a:r>
            <a:r>
              <a:rPr lang="en-US" sz="2800" dirty="0" err="1" smtClean="0"/>
              <a:t>hakmilik</a:t>
            </a:r>
            <a:r>
              <a:rPr lang="en-US" sz="2800" dirty="0" smtClean="0"/>
              <a:t> strata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</a:t>
            </a:r>
            <a:r>
              <a:rPr lang="en-US" sz="2800" dirty="0" err="1" smtClean="0"/>
              <a:t>sementara</a:t>
            </a:r>
            <a:r>
              <a:rPr lang="en-US" sz="2800" dirty="0" smtClean="0"/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i="1" dirty="0" smtClean="0"/>
              <a:t>    </a:t>
            </a:r>
            <a:r>
              <a:rPr lang="en-US" sz="2800" i="1" dirty="0" err="1" smtClean="0"/>
              <a:t>Contoh</a:t>
            </a:r>
            <a:r>
              <a:rPr lang="en-US" sz="2800" i="1" dirty="0" smtClean="0"/>
              <a:t> : </a:t>
            </a: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</a:t>
            </a:r>
            <a:r>
              <a:rPr lang="en-US" sz="2800" dirty="0" err="1" smtClean="0"/>
              <a:t>Tarikh</a:t>
            </a:r>
            <a:r>
              <a:rPr lang="en-US" sz="2800" dirty="0" smtClean="0"/>
              <a:t> </a:t>
            </a:r>
            <a:r>
              <a:rPr lang="en-US" sz="2800" dirty="0" err="1" smtClean="0"/>
              <a:t>Kuatkuasa</a:t>
            </a:r>
            <a:r>
              <a:rPr lang="en-US" sz="2800" dirty="0" smtClean="0"/>
              <a:t> AHS			: 1 Jun 2015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</a:t>
            </a:r>
            <a:r>
              <a:rPr lang="en-US" sz="2800" dirty="0" err="1" smtClean="0"/>
              <a:t>Tarikh</a:t>
            </a:r>
            <a:r>
              <a:rPr lang="en-US" sz="2800" dirty="0" smtClean="0"/>
              <a:t> </a:t>
            </a:r>
            <a:r>
              <a:rPr lang="en-US" sz="2800" dirty="0" err="1" smtClean="0"/>
              <a:t>bangunan</a:t>
            </a:r>
            <a:r>
              <a:rPr lang="en-US" sz="2800" dirty="0" smtClean="0"/>
              <a:t> </a:t>
            </a:r>
            <a:r>
              <a:rPr lang="en-US" sz="2800" dirty="0" err="1" smtClean="0"/>
              <a:t>diperakui</a:t>
            </a:r>
            <a:r>
              <a:rPr lang="en-US" sz="2800" dirty="0" smtClean="0"/>
              <a:t> </a:t>
            </a:r>
            <a:r>
              <a:rPr lang="en-US" sz="2800" dirty="0" err="1" smtClean="0"/>
              <a:t>siap</a:t>
            </a:r>
            <a:r>
              <a:rPr lang="en-US" sz="2800" dirty="0" smtClean="0"/>
              <a:t>	: 14 Jun 2015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    </a:t>
            </a:r>
            <a:r>
              <a:rPr lang="en-US" sz="2800" b="1" dirty="0" err="1" smtClean="0"/>
              <a:t>Tarikh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akhir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permohonan</a:t>
            </a:r>
            <a:r>
              <a:rPr lang="en-US" sz="2800" b="1" dirty="0" smtClean="0"/>
              <a:t>		: 13 Sept 2015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    </a:t>
            </a:r>
            <a:r>
              <a:rPr lang="en-US" sz="2800" b="1" dirty="0" err="1" smtClean="0"/>
              <a:t>Tarikh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kesalahan</a:t>
            </a:r>
            <a:r>
              <a:rPr lang="en-US" sz="2800" b="1" dirty="0" smtClean="0"/>
              <a:t>			: 14 Sept 2015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    (3 </a:t>
            </a:r>
            <a:r>
              <a:rPr lang="en-US" sz="2800" b="1" dirty="0" err="1" smtClean="0"/>
              <a:t>bulan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tarikh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bangunan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siap</a:t>
            </a:r>
            <a:r>
              <a:rPr lang="en-US" sz="2800" b="1" dirty="0" smtClean="0"/>
              <a:t>)</a:t>
            </a: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686800" cy="1471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TEMPOH WAJIB MEMOHON PECAH BAHAGI BANGUNAN ATAU TANAH BAGI BLOK SEMENTARA</a:t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[(SEKSYEN 20(4)]</a:t>
            </a:r>
            <a:endParaRPr lang="en-US" dirty="0" smtClean="0">
              <a:solidFill>
                <a:schemeClr val="tx2">
                  <a:satMod val="130000"/>
                </a:schemeClr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514600"/>
            <a:ext cx="8705850" cy="2971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mtClean="0"/>
              <a:t>   Jika CPSP di bawah subseksyen 20A(8) telah dikeluarkan, </a:t>
            </a:r>
            <a:r>
              <a:rPr lang="en-US" altLang="en-US" b="1" smtClean="0"/>
              <a:t>tempoh wajib untuk memohon pecah bahagi bangunan atau tanah di bawah subseksyen 20B(1) adalah satu (1) bulan dari tarikh pengeluaran CPSP</a:t>
            </a:r>
            <a:r>
              <a:rPr lang="en-US" alt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0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905000"/>
          <a:ext cx="8610600" cy="388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133600"/>
                <a:gridCol w="2038350"/>
                <a:gridCol w="2152650"/>
              </a:tblGrid>
              <a:tr h="42843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PERUNTUKAN AKTA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KEADAAN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TEMPOH WAJIB MEMOHON 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PECAH BAHAGI BANGUNAN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1765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SEBELUM KUATKUASA AKTA 2013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SELEPAS KUATKUASA AKTA 2013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02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subseksyen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20(4)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CPSP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bulan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dari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tarikh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CPSP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76200"/>
            <a:ext cx="502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TEMPOH WAJIB MEMOHON PECAH BAHAGI BANGUNAN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2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763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u="sng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/>
            </a:r>
            <a:br>
              <a:rPr lang="en-US" sz="3100" u="sng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20(4) : </a:t>
            </a:r>
            <a:b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Tempoh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masa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wajib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memohon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hakmilik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strata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selepas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memperolehi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CPSP</a:t>
            </a:r>
            <a:b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i="1" dirty="0" err="1" smtClean="0"/>
              <a:t>Contoh</a:t>
            </a:r>
            <a:r>
              <a:rPr lang="en-US" altLang="en-US" sz="2800" i="1" dirty="0" smtClean="0"/>
              <a:t> : </a:t>
            </a:r>
            <a:endParaRPr lang="en-US" altLang="en-US" sz="2800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kuatkuasa</a:t>
            </a:r>
            <a:r>
              <a:rPr lang="en-US" altLang="en-US" sz="2800" dirty="0" smtClean="0"/>
              <a:t> AHS		: 1 Jun 2015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CPSP				: 25 Jun 2015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akhir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permohonan</a:t>
            </a:r>
            <a:r>
              <a:rPr lang="en-US" altLang="en-US" sz="2800" b="1" dirty="0" smtClean="0"/>
              <a:t>	: 24 </a:t>
            </a:r>
            <a:r>
              <a:rPr lang="en-US" altLang="en-US" sz="2800" b="1" dirty="0" err="1" smtClean="0"/>
              <a:t>Julai</a:t>
            </a:r>
            <a:r>
              <a:rPr lang="en-US" altLang="en-US" sz="2800" b="1" dirty="0" smtClean="0"/>
              <a:t> 2015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kesalahan</a:t>
            </a:r>
            <a:r>
              <a:rPr lang="en-US" altLang="en-US" sz="2800" b="1" dirty="0" smtClean="0"/>
              <a:t>			: 25 </a:t>
            </a:r>
            <a:r>
              <a:rPr lang="en-US" altLang="en-US" sz="2800" b="1" dirty="0" err="1" smtClean="0"/>
              <a:t>Julai</a:t>
            </a:r>
            <a:r>
              <a:rPr lang="en-US" altLang="en-US" sz="2800" b="1" dirty="0" smtClean="0"/>
              <a:t> 2015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smtClean="0"/>
              <a:t>(1 </a:t>
            </a:r>
            <a:r>
              <a:rPr lang="en-US" altLang="en-US" sz="2800" b="1" dirty="0" err="1" smtClean="0"/>
              <a:t>bulan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dari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pengeluaran</a:t>
            </a:r>
            <a:r>
              <a:rPr lang="en-US" altLang="en-US" sz="2800" b="1" dirty="0" smtClean="0"/>
              <a:t> CPSP)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2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1447800"/>
            <a:ext cx="8686800" cy="4800600"/>
          </a:xfrm>
        </p:spPr>
        <p:txBody>
          <a:bodyPr/>
          <a:lstStyle/>
          <a:p>
            <a:pPr marL="365125" indent="-282575" algn="just" eaLnBrk="1" hangingPunct="1">
              <a:buFont typeface="Wingdings 2" pitchFamily="18" charset="2"/>
              <a:buNone/>
            </a:pPr>
            <a:r>
              <a:rPr lang="en-US" altLang="en-US" dirty="0" smtClean="0"/>
              <a:t>   </a:t>
            </a:r>
            <a:r>
              <a:rPr lang="en-US" altLang="en-US" dirty="0" err="1" smtClean="0"/>
              <a:t>Tempoh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diberikan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mematuhi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kehendak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seksyen</a:t>
            </a:r>
            <a:r>
              <a:rPr lang="en-US" altLang="en-US" dirty="0" smtClean="0"/>
              <a:t> 20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boleh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dilanjutkan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sekali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sahaja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oleh</a:t>
            </a:r>
            <a:r>
              <a:rPr lang="en-US" altLang="en-US" b="1" dirty="0" smtClean="0"/>
              <a:t> PTG (</a:t>
            </a:r>
            <a:r>
              <a:rPr lang="en-US" altLang="en-US" b="1" dirty="0" err="1" smtClean="0"/>
              <a:t>bagi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subseksyen</a:t>
            </a:r>
            <a:r>
              <a:rPr lang="en-US" altLang="en-US" b="1" dirty="0" smtClean="0"/>
              <a:t> 20(4)) </a:t>
            </a:r>
            <a:r>
              <a:rPr lang="en-US" altLang="en-US" b="1" dirty="0" err="1" smtClean="0"/>
              <a:t>dan</a:t>
            </a:r>
            <a:r>
              <a:rPr lang="en-US" altLang="en-US" b="1" dirty="0" smtClean="0"/>
              <a:t> Pengarah </a:t>
            </a:r>
            <a:r>
              <a:rPr lang="en-US" altLang="en-US" b="1" dirty="0" err="1" smtClean="0"/>
              <a:t>Ukur</a:t>
            </a:r>
            <a:r>
              <a:rPr lang="en-US" altLang="en-US" b="1" dirty="0" smtClean="0"/>
              <a:t> (</a:t>
            </a:r>
            <a:r>
              <a:rPr lang="en-US" altLang="en-US" b="1" dirty="0" err="1" smtClean="0"/>
              <a:t>bagi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subseksyen</a:t>
            </a:r>
            <a:r>
              <a:rPr lang="en-US" altLang="en-US" b="1" dirty="0" smtClean="0"/>
              <a:t> 20(2) </a:t>
            </a:r>
            <a:r>
              <a:rPr lang="en-US" altLang="en-US" b="1" dirty="0" err="1" smtClean="0"/>
              <a:t>dan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subseksyen</a:t>
            </a:r>
            <a:r>
              <a:rPr lang="en-US" altLang="en-US" b="1" dirty="0" smtClean="0"/>
              <a:t> 20(3)) </a:t>
            </a:r>
            <a:r>
              <a:rPr lang="en-US" altLang="en-US" b="1" dirty="0" err="1" smtClean="0"/>
              <a:t>bagi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tempoh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tidak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melebihi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satu</a:t>
            </a:r>
            <a:r>
              <a:rPr lang="en-US" altLang="en-US" b="1" dirty="0" smtClean="0"/>
              <a:t> (1) </a:t>
            </a:r>
            <a:r>
              <a:rPr lang="en-US" altLang="en-US" b="1" dirty="0" err="1" smtClean="0"/>
              <a:t>bulan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permohonan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tanah</a:t>
            </a:r>
            <a:r>
              <a:rPr lang="en-US" altLang="en-US" dirty="0" smtClean="0"/>
              <a:t> </a:t>
            </a:r>
            <a:r>
              <a:rPr lang="es-AR" altLang="en-US" dirty="0" err="1" smtClean="0"/>
              <a:t>asal</a:t>
            </a:r>
            <a:r>
              <a:rPr lang="es-AR" altLang="en-US" dirty="0" smtClean="0"/>
              <a:t>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berkenaan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Permohonan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lanjutan</a:t>
            </a:r>
            <a:r>
              <a:rPr lang="en-US" altLang="en-US" dirty="0" smtClean="0"/>
              <a:t> masa </a:t>
            </a:r>
            <a:r>
              <a:rPr lang="en-US" altLang="en-US" dirty="0" err="1" smtClean="0"/>
              <a:t>hendaklah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dibuat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sebelum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tamatnya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tempoh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dinyatakan</a:t>
            </a:r>
            <a:r>
              <a:rPr lang="en-US" alt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76200"/>
            <a:ext cx="205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TEMPOH LANJUTAN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9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924800" cy="1471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TEMPOH WAJIB MEMOHON SIJIL CADANGAN PELAN STRATA (</a:t>
            </a: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CERTIFICATE OF PROPOSED STRATA PLAN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) </a:t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[SUBSEKSYEN 8(2)]</a:t>
            </a:r>
            <a:endParaRPr lang="en-US" dirty="0" smtClean="0">
              <a:solidFill>
                <a:schemeClr val="tx2">
                  <a:satMod val="130000"/>
                </a:schemeClr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686800" cy="4800600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800" b="1" dirty="0" smtClean="0"/>
              <a:t>Pemilik hakmilik strata sementara yang tidak membuat permohonan </a:t>
            </a:r>
            <a:r>
              <a:rPr lang="fi-FI" sz="2800" dirty="0" smtClean="0"/>
              <a:t>untuk hakmilik strata dalam tempoh yang diberikan itu adalah melakukan kesalahan dan apabila disabitkan : 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800" dirty="0" smtClean="0"/>
              <a:t>boleh dikenakan denda tidak kurang daripada RM 10,000.00 tetapi tidak melebihi RM 100,000.00;dan 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800" dirty="0" smtClean="0"/>
              <a:t>boleh dikenakan tindakan penjara tidak lebih tiga (3) tahun;serta 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800" dirty="0" smtClean="0"/>
              <a:t>denda tambahan tidak kurang daripada RM 100.00 tetapi tidak melebihi RM 1,000.00 bagi setiap hari kesalahan itu berterusan.</a:t>
            </a: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76200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KESALAHAN-KESALAHAN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 BAWAH SEKSYEN 20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5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686800" cy="1471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KERTAS SIASATAN </a:t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BAGI KEGAGALAN MEMOHON CPSP DAN PECAH BAHAGI BANGUNAN</a:t>
            </a:r>
            <a:endParaRPr lang="en-US" dirty="0" smtClean="0">
              <a:solidFill>
                <a:schemeClr val="tx2">
                  <a:satMod val="130000"/>
                </a:schemeClr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2006"/>
              </p:ext>
            </p:extLst>
          </p:nvPr>
        </p:nvGraphicFramePr>
        <p:xfrm>
          <a:off x="304800" y="2286000"/>
          <a:ext cx="8229600" cy="3254090"/>
        </p:xfrm>
        <a:graphic>
          <a:graphicData uri="http://schemas.openxmlformats.org/drawingml/2006/table">
            <a:tbl>
              <a:tblPr/>
              <a:tblGrid>
                <a:gridCol w="1978025"/>
                <a:gridCol w="6251575"/>
              </a:tblGrid>
              <a:tr h="7393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SIAPA?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TUAN TANAH BERDAFTAR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8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APA?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PERAKUAN STRUKTUR UTAMA TELAH DIKELUARKAN OLEH ARKITEK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atau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BANGUNAN SIAP (CCC/CFO)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8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BILA?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TELAH DIJUAL ATAU SETUJU UNTUK DIJUAL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76200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KEWAJIPAN MEMOHON CPSP/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PECAH BAHAGI BANGUNAN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838200"/>
            <a:ext cx="815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SUBSEKSYEN 8(2), 8(3), 20(2), 20(3), 20(4) AHS</a:t>
            </a:r>
            <a:endParaRPr lang="en-US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25156"/>
              </p:ext>
            </p:extLst>
          </p:nvPr>
        </p:nvGraphicFramePr>
        <p:xfrm>
          <a:off x="381000" y="1524000"/>
          <a:ext cx="8305800" cy="4834128"/>
        </p:xfrm>
        <a:graphic>
          <a:graphicData uri="http://schemas.openxmlformats.org/drawingml/2006/table">
            <a:tbl>
              <a:tblPr/>
              <a:tblGrid>
                <a:gridCol w="392256"/>
                <a:gridCol w="2910032"/>
                <a:gridCol w="5003512"/>
              </a:tblGrid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Bangunan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@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petak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tanah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telah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memenuhi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pra-syarat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bawah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seksyen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SEKSYEN 6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nb-NO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Bangunan 2 tingkat @ lebih / tanah mempunyai sekurang-kurangnya 2 bangunan didirikan terletak dalam sempadan satu lot tanah;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Tanah dimana bangunan didirikan adalah tanah berimilik;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Tanah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tersebut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didaftarkan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bawah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hakmilik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tetap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Bangunan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@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petak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tanah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telah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dijual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@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setuju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untuk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dijual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Permohonan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CPSP/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pecah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bahagi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bangunan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dibuat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dalam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tempoh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wajib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yang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ditetapkan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di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bawah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subseksyen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8(2) &amp; (3),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subseksyen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20(2), (3) &amp;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762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INTIPATI KESALAHAN SEKSYEN 8 -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01638"/>
            <a:ext cx="449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PERKARA-PERKARA YANG PERLU DIBUKTIKAN DALAM SIASATAN</a:t>
            </a:r>
            <a:endParaRPr lang="en-US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97" name="Line 149"/>
          <p:cNvSpPr>
            <a:spLocks noChangeShapeType="1"/>
          </p:cNvSpPr>
          <p:nvPr/>
        </p:nvSpPr>
        <p:spPr bwMode="auto">
          <a:xfrm>
            <a:off x="3078481" y="1441450"/>
            <a:ext cx="45719" cy="38923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163" name="Group 115"/>
          <p:cNvGrpSpPr>
            <a:grpSpLocks/>
          </p:cNvGrpSpPr>
          <p:nvPr/>
        </p:nvGrpSpPr>
        <p:grpSpPr bwMode="auto">
          <a:xfrm>
            <a:off x="1638300" y="990600"/>
            <a:ext cx="2476500" cy="4493111"/>
            <a:chOff x="3240" y="2996"/>
            <a:chExt cx="3900" cy="9143"/>
          </a:xfrm>
        </p:grpSpPr>
        <p:grpSp>
          <p:nvGrpSpPr>
            <p:cNvPr id="130164" name="Group 116"/>
            <p:cNvGrpSpPr>
              <a:grpSpLocks/>
            </p:cNvGrpSpPr>
            <p:nvPr/>
          </p:nvGrpSpPr>
          <p:grpSpPr bwMode="auto">
            <a:xfrm>
              <a:off x="3240" y="4267"/>
              <a:ext cx="3900" cy="900"/>
              <a:chOff x="900" y="3067"/>
              <a:chExt cx="3900" cy="900"/>
            </a:xfrm>
          </p:grpSpPr>
          <p:sp>
            <p:nvSpPr>
              <p:cNvPr id="130166" name="Rectangle 118"/>
              <p:cNvSpPr>
                <a:spLocks noChangeArrowheads="1"/>
              </p:cNvSpPr>
              <p:nvPr/>
            </p:nvSpPr>
            <p:spPr bwMode="auto">
              <a:xfrm>
                <a:off x="900" y="3067"/>
                <a:ext cx="720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2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  <p:sp>
            <p:nvSpPr>
              <p:cNvPr id="130165" name="Rectangle 117"/>
              <p:cNvSpPr>
                <a:spLocks noChangeArrowheads="1"/>
              </p:cNvSpPr>
              <p:nvPr/>
            </p:nvSpPr>
            <p:spPr bwMode="auto">
              <a:xfrm>
                <a:off x="1676" y="3067"/>
                <a:ext cx="3124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Rekod dalam buku daftar dan buka fail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</p:grpSp>
        <p:grpSp>
          <p:nvGrpSpPr>
            <p:cNvPr id="130167" name="Group 119"/>
            <p:cNvGrpSpPr>
              <a:grpSpLocks/>
            </p:cNvGrpSpPr>
            <p:nvPr/>
          </p:nvGrpSpPr>
          <p:grpSpPr bwMode="auto">
            <a:xfrm>
              <a:off x="3240" y="5477"/>
              <a:ext cx="3900" cy="937"/>
              <a:chOff x="900" y="3197"/>
              <a:chExt cx="3900" cy="937"/>
            </a:xfrm>
          </p:grpSpPr>
          <p:sp>
            <p:nvSpPr>
              <p:cNvPr id="130168" name="Rectangle 120"/>
              <p:cNvSpPr>
                <a:spLocks noChangeArrowheads="1"/>
              </p:cNvSpPr>
              <p:nvPr/>
            </p:nvSpPr>
            <p:spPr bwMode="auto">
              <a:xfrm>
                <a:off x="1676" y="3197"/>
                <a:ext cx="3124" cy="9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Membuat</a:t>
                </a: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r>
                  <a:rPr kumimoji="0" lang="en-US" sz="140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laporan</a:t>
                </a: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polis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  <p:sp>
            <p:nvSpPr>
              <p:cNvPr id="130169" name="Rectangle 121"/>
              <p:cNvSpPr>
                <a:spLocks noChangeArrowheads="1"/>
              </p:cNvSpPr>
              <p:nvPr/>
            </p:nvSpPr>
            <p:spPr bwMode="auto">
              <a:xfrm>
                <a:off x="900" y="3227"/>
                <a:ext cx="720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3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</p:grpSp>
        <p:grpSp>
          <p:nvGrpSpPr>
            <p:cNvPr id="130170" name="Group 122"/>
            <p:cNvGrpSpPr>
              <a:grpSpLocks/>
            </p:cNvGrpSpPr>
            <p:nvPr/>
          </p:nvGrpSpPr>
          <p:grpSpPr bwMode="auto">
            <a:xfrm>
              <a:off x="3240" y="2996"/>
              <a:ext cx="3900" cy="900"/>
              <a:chOff x="900" y="2880"/>
              <a:chExt cx="3900" cy="900"/>
            </a:xfrm>
          </p:grpSpPr>
          <p:sp>
            <p:nvSpPr>
              <p:cNvPr id="130171" name="Rectangle 123"/>
              <p:cNvSpPr>
                <a:spLocks noChangeArrowheads="1"/>
              </p:cNvSpPr>
              <p:nvPr/>
            </p:nvSpPr>
            <p:spPr bwMode="auto">
              <a:xfrm>
                <a:off x="1676" y="2880"/>
                <a:ext cx="3124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Terima</a:t>
                </a: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r>
                  <a:rPr kumimoji="0" lang="en-US" sz="140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Aduan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  <p:sp>
            <p:nvSpPr>
              <p:cNvPr id="130172" name="Rectangle 124"/>
              <p:cNvSpPr>
                <a:spLocks noChangeArrowheads="1"/>
              </p:cNvSpPr>
              <p:nvPr/>
            </p:nvSpPr>
            <p:spPr bwMode="auto">
              <a:xfrm>
                <a:off x="900" y="2880"/>
                <a:ext cx="720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</p:grpSp>
        <p:grpSp>
          <p:nvGrpSpPr>
            <p:cNvPr id="130173" name="Group 125"/>
            <p:cNvGrpSpPr>
              <a:grpSpLocks/>
            </p:cNvGrpSpPr>
            <p:nvPr/>
          </p:nvGrpSpPr>
          <p:grpSpPr bwMode="auto">
            <a:xfrm>
              <a:off x="3240" y="6624"/>
              <a:ext cx="3900" cy="5515"/>
              <a:chOff x="3240" y="6074"/>
              <a:chExt cx="3900" cy="5515"/>
            </a:xfrm>
          </p:grpSpPr>
          <p:grpSp>
            <p:nvGrpSpPr>
              <p:cNvPr id="130175" name="Group 127"/>
              <p:cNvGrpSpPr>
                <a:grpSpLocks/>
              </p:cNvGrpSpPr>
              <p:nvPr/>
            </p:nvGrpSpPr>
            <p:grpSpPr bwMode="auto">
              <a:xfrm>
                <a:off x="3274" y="6074"/>
                <a:ext cx="3866" cy="958"/>
                <a:chOff x="3274" y="2814"/>
                <a:chExt cx="3866" cy="958"/>
              </a:xfrm>
            </p:grpSpPr>
            <p:sp>
              <p:nvSpPr>
                <p:cNvPr id="130176" name="Rectangle 128"/>
                <p:cNvSpPr>
                  <a:spLocks noChangeArrowheads="1"/>
                </p:cNvSpPr>
                <p:nvPr/>
              </p:nvSpPr>
              <p:spPr bwMode="auto">
                <a:xfrm>
                  <a:off x="4016" y="2814"/>
                  <a:ext cx="3124" cy="95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Maklumkan</a:t>
                  </a: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</a:t>
                  </a:r>
                  <a:r>
                    <a:rPr kumimoji="0" lang="en-US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kepada</a:t>
                  </a: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</a:t>
                  </a:r>
                  <a:r>
                    <a:rPr kumimoji="0" lang="en-US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pengadu</a:t>
                  </a: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</a:t>
                  </a:r>
                  <a:endPara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ngravers MT" pitchFamily="18" charset="0"/>
                  </a:endParaRPr>
                </a:p>
              </p:txBody>
            </p:sp>
            <p:sp>
              <p:nvSpPr>
                <p:cNvPr id="130177" name="Rectangle 129"/>
                <p:cNvSpPr>
                  <a:spLocks noChangeArrowheads="1"/>
                </p:cNvSpPr>
                <p:nvPr/>
              </p:nvSpPr>
              <p:spPr bwMode="auto">
                <a:xfrm>
                  <a:off x="3274" y="2843"/>
                  <a:ext cx="720" cy="90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4</a:t>
                  </a:r>
                  <a:endPara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ngravers MT" pitchFamily="18" charset="0"/>
                  </a:endParaRPr>
                </a:p>
              </p:txBody>
            </p:sp>
          </p:grpSp>
          <p:grpSp>
            <p:nvGrpSpPr>
              <p:cNvPr id="130181" name="Group 133"/>
              <p:cNvGrpSpPr>
                <a:grpSpLocks/>
              </p:cNvGrpSpPr>
              <p:nvPr/>
            </p:nvGrpSpPr>
            <p:grpSpPr bwMode="auto">
              <a:xfrm>
                <a:off x="3240" y="7408"/>
                <a:ext cx="3780" cy="4181"/>
                <a:chOff x="3240" y="8638"/>
                <a:chExt cx="3780" cy="4181"/>
              </a:xfrm>
            </p:grpSpPr>
            <p:sp>
              <p:nvSpPr>
                <p:cNvPr id="130184" name="Rectangle 136"/>
                <p:cNvSpPr>
                  <a:spLocks noChangeArrowheads="1"/>
                </p:cNvSpPr>
                <p:nvPr/>
              </p:nvSpPr>
              <p:spPr bwMode="auto">
                <a:xfrm>
                  <a:off x="3240" y="8638"/>
                  <a:ext cx="720" cy="92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5</a:t>
                  </a:r>
                  <a:endPara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ngravers MT" pitchFamily="18" charset="0"/>
                  </a:endParaRPr>
                </a:p>
              </p:txBody>
            </p:sp>
            <p:grpSp>
              <p:nvGrpSpPr>
                <p:cNvPr id="130185" name="Group 137"/>
                <p:cNvGrpSpPr>
                  <a:grpSpLocks/>
                </p:cNvGrpSpPr>
                <p:nvPr/>
              </p:nvGrpSpPr>
              <p:grpSpPr bwMode="auto">
                <a:xfrm>
                  <a:off x="3240" y="8638"/>
                  <a:ext cx="3780" cy="2140"/>
                  <a:chOff x="900" y="1618"/>
                  <a:chExt cx="3780" cy="2140"/>
                </a:xfrm>
              </p:grpSpPr>
              <p:sp>
                <p:nvSpPr>
                  <p:cNvPr id="130186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676" y="1618"/>
                    <a:ext cx="3004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rPr>
                      <a:t>Buka</a:t>
                    </a: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rPr>
                      <a:t> </a:t>
                    </a:r>
                    <a:r>
                      <a:rPr kumimoji="0" lang="en-US" sz="1400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rPr>
                      <a:t>Kertas</a:t>
                    </a:r>
                    <a:r>
                      <a:rPr kumimoji="0" lang="en-US" sz="14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rPr>
                      <a:t> </a:t>
                    </a:r>
                    <a:r>
                      <a:rPr kumimoji="0" lang="en-US" sz="1400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rPr>
                      <a:t>Siasatan</a:t>
                    </a:r>
                    <a:endPara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Engravers MT" pitchFamily="18" charset="0"/>
                    </a:endParaRPr>
                  </a:p>
                </p:txBody>
              </p:sp>
              <p:sp>
                <p:nvSpPr>
                  <p:cNvPr id="130187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900" y="2858"/>
                    <a:ext cx="720" cy="9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rPr>
                      <a:t>6</a:t>
                    </a:r>
                    <a:endPara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Engravers MT" pitchFamily="18" charset="0"/>
                    </a:endParaRPr>
                  </a:p>
                </p:txBody>
              </p:sp>
            </p:grpSp>
            <p:sp>
              <p:nvSpPr>
                <p:cNvPr id="130189" name="Rectangle 141"/>
                <p:cNvSpPr>
                  <a:spLocks noChangeArrowheads="1"/>
                </p:cNvSpPr>
                <p:nvPr/>
              </p:nvSpPr>
              <p:spPr bwMode="auto">
                <a:xfrm>
                  <a:off x="4016" y="9878"/>
                  <a:ext cx="3004" cy="90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Buka</a:t>
                  </a: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</a:t>
                  </a:r>
                  <a:r>
                    <a:rPr kumimoji="0" lang="en-US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Diari</a:t>
                  </a:r>
                  <a:r>
                    <a:rPr kumimoji="0" lang="en-US" sz="14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</a:t>
                  </a:r>
                  <a:r>
                    <a:rPr kumimoji="0" lang="en-US" sz="140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Penyiasatan</a:t>
                  </a:r>
                  <a:endPara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ngravers MT" pitchFamily="18" charset="0"/>
                  </a:endParaRPr>
                </a:p>
              </p:txBody>
            </p:sp>
            <p:grpSp>
              <p:nvGrpSpPr>
                <p:cNvPr id="130194" name="Group 146"/>
                <p:cNvGrpSpPr>
                  <a:grpSpLocks/>
                </p:cNvGrpSpPr>
                <p:nvPr/>
              </p:nvGrpSpPr>
              <p:grpSpPr bwMode="auto">
                <a:xfrm>
                  <a:off x="5100" y="11739"/>
                  <a:ext cx="1080" cy="1080"/>
                  <a:chOff x="5100" y="11559"/>
                  <a:chExt cx="1080" cy="1080"/>
                </a:xfrm>
              </p:grpSpPr>
              <p:sp>
                <p:nvSpPr>
                  <p:cNvPr id="130195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5100" y="11559"/>
                    <a:ext cx="1080" cy="10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Engravers MT" pitchFamily="18" charset="0"/>
                    </a:endParaRPr>
                  </a:p>
                </p:txBody>
              </p:sp>
              <p:sp>
                <p:nvSpPr>
                  <p:cNvPr id="130196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0" y="11794"/>
                    <a:ext cx="36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6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rPr>
                      <a:t>A</a:t>
                    </a:r>
                    <a:endParaRPr kumimoji="0" lang="en-US" sz="16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Engravers MT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30198" name="Text Box 150"/>
          <p:cNvSpPr txBox="1">
            <a:spLocks noChangeArrowheads="1"/>
          </p:cNvSpPr>
          <p:nvPr/>
        </p:nvSpPr>
        <p:spPr bwMode="auto">
          <a:xfrm>
            <a:off x="4191000" y="990600"/>
            <a:ext cx="4419600" cy="49198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r>
              <a:rPr kumimoji="0" lang="nb-NO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Aduan melalui surat, media, maklumat dalaman, telefon.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Pohon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pengadu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mengemukakan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Borang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Aduan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Sek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 8  AHS.</a:t>
            </a: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PT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merekod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dalam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buku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daftar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aduan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buka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fail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aduan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semak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senarai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semak</a:t>
            </a:r>
            <a:r>
              <a:rPr lang="en-US" sz="1400" dirty="0"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dan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buka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fail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aduan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r>
              <a:rPr lang="nb-NO" sz="1400" dirty="0" smtClean="0">
                <a:latin typeface="+mj-lt"/>
              </a:rPr>
              <a:t>Pegawai </a:t>
            </a:r>
            <a:r>
              <a:rPr lang="nb-NO" sz="1400" dirty="0">
                <a:latin typeface="+mj-lt"/>
              </a:rPr>
              <a:t>yang terima aduan membuat repot polis di balai polis kawasan </a:t>
            </a:r>
            <a:r>
              <a:rPr lang="nb-NO" sz="1400" dirty="0" smtClean="0">
                <a:latin typeface="+mj-lt"/>
              </a:rPr>
              <a:t>terlibat</a:t>
            </a: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endParaRPr lang="nb-NO" sz="1400" dirty="0" smtClean="0">
              <a:latin typeface="+mj-lt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r>
              <a:rPr lang="nb-NO" sz="1400" dirty="0" smtClean="0">
                <a:latin typeface="+mj-lt"/>
              </a:rPr>
              <a:t>PT </a:t>
            </a:r>
            <a:r>
              <a:rPr kumimoji="0" lang="nb-NO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maklum kepada pengadu siasatan sedang dijalankan.</a:t>
            </a: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endParaRPr lang="nb-NO" sz="1400" dirty="0">
              <a:latin typeface="+mj-lt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r>
              <a:rPr kumimoji="0" lang="nb-NO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PT buka kertas siasatan dan menyerah kepada I.O. PT memaklumkan kepada pengadu bahawa tindakan sedang diambil. Kepilkan Keterangan Ringkas dan</a:t>
            </a:r>
            <a:r>
              <a:rPr kumimoji="0" lang="nb-NO" sz="1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kertas minit di sebelah kanan kertas siasatan.</a:t>
            </a: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endParaRPr lang="nb-NO" sz="1400" dirty="0">
              <a:latin typeface="+mj-lt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I.O.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membuka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diari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siasatan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8200" y="76200"/>
            <a:ext cx="7772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CARTA ALIR</a:t>
            </a:r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5410200" y="1101725"/>
            <a:ext cx="0" cy="6349365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657600" y="533400"/>
            <a:ext cx="5029200" cy="5048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1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 startAt="7"/>
              <a:tabLst/>
            </a:pPr>
            <a:r>
              <a:rPr kumimoji="0" lang="nb-NO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I.O. m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endapatkan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maklumat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tanah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serta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pengesahan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maklumat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terkini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dari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Pejabat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tanah</a:t>
            </a:r>
            <a:r>
              <a:rPr lang="en-US" sz="1200" dirty="0" smtClean="0">
                <a:latin typeface="+mj-lt"/>
              </a:rPr>
              <a:t>.</a:t>
            </a:r>
          </a:p>
          <a:p>
            <a:pPr marL="228600" marR="0" lvl="1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 startAt="7"/>
              <a:tabLst/>
            </a:pPr>
            <a:endParaRPr lang="en-US" sz="1200" dirty="0" smtClean="0">
              <a:latin typeface="+mj-lt"/>
            </a:endParaRPr>
          </a:p>
          <a:p>
            <a:pPr marL="228600" marR="0" lvl="1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 startAt="7"/>
              <a:tabLst/>
            </a:pPr>
            <a:r>
              <a:rPr kumimoji="0" lang="nb-NO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I.O. membuat lawatan ke tapak untuk mengesahkan bangunan terletak di atas tapak berkenaan dan mengambil</a:t>
            </a:r>
            <a:r>
              <a:rPr kumimoji="0" lang="nb-NO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gambar bangunan (jika perlu).</a:t>
            </a:r>
          </a:p>
          <a:p>
            <a:pPr marL="228600" marR="0" lvl="1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 startAt="7"/>
              <a:tabLst/>
            </a:pPr>
            <a:endParaRPr kumimoji="0" lang="nb-NO" sz="120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228600" lvl="1" indent="-228600" algn="just">
              <a:buClr>
                <a:srgbClr val="000000"/>
              </a:buClr>
              <a:buFont typeface="+mj-lt"/>
              <a:buAutoNum type="arabicPeriod" startAt="7"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I.O.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dapatkan</a:t>
            </a:r>
            <a:r>
              <a:rPr lang="en-US" sz="1200" dirty="0" smtClean="0">
                <a:latin typeface="+mj-lt"/>
              </a:rPr>
              <a:t>:</a:t>
            </a:r>
          </a:p>
          <a:p>
            <a:pPr marL="571500" lvl="0" indent="-228600" algn="l">
              <a:spcAft>
                <a:spcPts val="0"/>
              </a:spcAft>
              <a:buClr>
                <a:srgbClr val="0D5EFF"/>
              </a:buClr>
              <a:buFont typeface="Wingdings" pitchFamily="2" charset="2"/>
              <a:buChar char="§"/>
            </a:pPr>
            <a:r>
              <a:rPr lang="en-US" sz="1200" dirty="0" err="1">
                <a:latin typeface="+mj-lt"/>
              </a:rPr>
              <a:t>Pengesahan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Peringkat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Struktur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Utama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dari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Arkitek</a:t>
            </a:r>
            <a:r>
              <a:rPr lang="en-US" sz="1200" dirty="0">
                <a:latin typeface="+mj-lt"/>
              </a:rPr>
              <a:t> [</a:t>
            </a:r>
            <a:r>
              <a:rPr lang="en-US" sz="1200" dirty="0" err="1">
                <a:latin typeface="+mj-lt"/>
              </a:rPr>
              <a:t>sek</a:t>
            </a:r>
            <a:r>
              <a:rPr lang="en-US" sz="1200" dirty="0">
                <a:latin typeface="+mj-lt"/>
              </a:rPr>
              <a:t>. 8(2) &amp; 20(2)]</a:t>
            </a:r>
          </a:p>
          <a:p>
            <a:pPr marL="571500" lvl="0" indent="-228600" algn="l">
              <a:spcAft>
                <a:spcPts val="0"/>
              </a:spcAft>
              <a:buClr>
                <a:srgbClr val="0D5EFF"/>
              </a:buClr>
              <a:buFont typeface="Wingdings" pitchFamily="2" charset="2"/>
              <a:buChar char="§"/>
            </a:pPr>
            <a:r>
              <a:rPr lang="en-US" sz="1200" dirty="0" err="1">
                <a:latin typeface="+mj-lt"/>
              </a:rPr>
              <a:t>Sijil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Cadangan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Pelan</a:t>
            </a:r>
            <a:r>
              <a:rPr lang="en-US" sz="1200" dirty="0">
                <a:latin typeface="+mj-lt"/>
              </a:rPr>
              <a:t> Strata </a:t>
            </a:r>
            <a:r>
              <a:rPr lang="en-US" sz="1200" dirty="0" err="1">
                <a:latin typeface="+mj-lt"/>
              </a:rPr>
              <a:t>dari</a:t>
            </a:r>
            <a:r>
              <a:rPr lang="en-US" sz="1200" dirty="0">
                <a:latin typeface="+mj-lt"/>
              </a:rPr>
              <a:t> JUPEM [</a:t>
            </a:r>
            <a:r>
              <a:rPr lang="en-US" sz="1200" dirty="0" err="1">
                <a:latin typeface="+mj-lt"/>
              </a:rPr>
              <a:t>sek</a:t>
            </a:r>
            <a:r>
              <a:rPr lang="en-US" sz="1200" dirty="0">
                <a:latin typeface="+mj-lt"/>
              </a:rPr>
              <a:t>. 8(3) &amp; </a:t>
            </a:r>
            <a:r>
              <a:rPr lang="en-US" sz="1200" dirty="0" err="1">
                <a:latin typeface="+mj-lt"/>
              </a:rPr>
              <a:t>Sek</a:t>
            </a:r>
            <a:r>
              <a:rPr lang="en-US" sz="1200" dirty="0">
                <a:latin typeface="+mj-lt"/>
              </a:rPr>
              <a:t>. 20(2)]</a:t>
            </a:r>
          </a:p>
          <a:p>
            <a:pPr marL="571500" lvl="0" indent="-228600" algn="l">
              <a:spcAft>
                <a:spcPts val="0"/>
              </a:spcAft>
              <a:buClr>
                <a:srgbClr val="0D5EFF"/>
              </a:buClr>
              <a:buFont typeface="Wingdings" pitchFamily="2" charset="2"/>
              <a:buChar char="§"/>
            </a:pPr>
            <a:r>
              <a:rPr lang="en-US" sz="1200" dirty="0">
                <a:latin typeface="+mj-lt"/>
              </a:rPr>
              <a:t>Salinan CFO / CCC </a:t>
            </a:r>
            <a:r>
              <a:rPr lang="en-US" sz="1200" dirty="0" err="1">
                <a:latin typeface="+mj-lt"/>
              </a:rPr>
              <a:t>daripada</a:t>
            </a:r>
            <a:r>
              <a:rPr lang="en-US" sz="1200" dirty="0">
                <a:latin typeface="+mj-lt"/>
              </a:rPr>
              <a:t> PBT [</a:t>
            </a:r>
            <a:r>
              <a:rPr lang="en-US" sz="1200" dirty="0" err="1">
                <a:latin typeface="+mj-lt"/>
              </a:rPr>
              <a:t>sek</a:t>
            </a:r>
            <a:r>
              <a:rPr lang="en-US" sz="1200" dirty="0">
                <a:latin typeface="+mj-lt"/>
              </a:rPr>
              <a:t>. 8(2) &amp; (3), </a:t>
            </a:r>
            <a:r>
              <a:rPr lang="en-US" sz="1200" dirty="0" err="1">
                <a:latin typeface="+mj-lt"/>
              </a:rPr>
              <a:t>sek</a:t>
            </a:r>
            <a:r>
              <a:rPr lang="en-US" sz="1200" dirty="0">
                <a:latin typeface="+mj-lt"/>
              </a:rPr>
              <a:t>. 20(2) &amp; (3)].</a:t>
            </a:r>
          </a:p>
          <a:p>
            <a:pPr marL="571500" lvl="0" indent="-228600" algn="l">
              <a:spcAft>
                <a:spcPts val="0"/>
              </a:spcAft>
              <a:buClr>
                <a:srgbClr val="0D5EFF"/>
              </a:buClr>
              <a:buFont typeface="Wingdings" pitchFamily="2" charset="2"/>
              <a:buChar char="§"/>
            </a:pPr>
            <a:r>
              <a:rPr lang="en-US" sz="1200" dirty="0">
                <a:latin typeface="+mj-lt"/>
              </a:rPr>
              <a:t>Salinan </a:t>
            </a:r>
            <a:r>
              <a:rPr lang="en-US" sz="1200" dirty="0" err="1">
                <a:latin typeface="+mj-lt"/>
              </a:rPr>
              <a:t>perjanjian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jual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beli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pertama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dari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pengadu</a:t>
            </a:r>
            <a:r>
              <a:rPr lang="en-US" sz="1200" dirty="0">
                <a:latin typeface="+mj-lt"/>
              </a:rPr>
              <a:t> / </a:t>
            </a:r>
            <a:r>
              <a:rPr lang="en-US" sz="1200" dirty="0" err="1">
                <a:latin typeface="+mj-lt"/>
              </a:rPr>
              <a:t>pemilik</a:t>
            </a:r>
            <a:r>
              <a:rPr lang="en-US" sz="1200" dirty="0">
                <a:latin typeface="+mj-lt"/>
              </a:rPr>
              <a:t> / </a:t>
            </a:r>
            <a:r>
              <a:rPr lang="en-US" sz="1200" dirty="0" err="1">
                <a:latin typeface="+mj-lt"/>
              </a:rPr>
              <a:t>pemaju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dll</a:t>
            </a:r>
            <a:r>
              <a:rPr lang="en-US" sz="1200" dirty="0">
                <a:latin typeface="+mj-lt"/>
              </a:rPr>
              <a:t>. </a:t>
            </a:r>
            <a:r>
              <a:rPr lang="nn-NO" sz="1200" dirty="0">
                <a:latin typeface="+mj-lt"/>
              </a:rPr>
              <a:t>[sek. 8(2) &amp; (3), sek. 20(2) &amp; (3)].</a:t>
            </a:r>
            <a:endParaRPr lang="en-US" sz="1200" dirty="0">
              <a:latin typeface="+mj-lt"/>
            </a:endParaRPr>
          </a:p>
          <a:p>
            <a:pPr marL="571500" lvl="0" indent="-228600" algn="l">
              <a:spcAft>
                <a:spcPts val="0"/>
              </a:spcAft>
              <a:buClr>
                <a:srgbClr val="0D5EFF"/>
              </a:buClr>
              <a:buFont typeface="Wingdings" pitchFamily="2" charset="2"/>
              <a:buChar char="§"/>
            </a:pPr>
            <a:r>
              <a:rPr lang="en-US" sz="1200" dirty="0" err="1">
                <a:latin typeface="+mj-lt"/>
              </a:rPr>
              <a:t>Maklumat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syarikat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pemaju</a:t>
            </a:r>
            <a:r>
              <a:rPr lang="en-US" sz="1200" dirty="0">
                <a:latin typeface="+mj-lt"/>
              </a:rPr>
              <a:t> / </a:t>
            </a:r>
            <a:r>
              <a:rPr lang="en-US" sz="1200" dirty="0" err="1">
                <a:latin typeface="+mj-lt"/>
              </a:rPr>
              <a:t>pemilik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tanah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dari</a:t>
            </a:r>
            <a:r>
              <a:rPr lang="en-US" sz="1200" dirty="0">
                <a:latin typeface="+mj-lt"/>
              </a:rPr>
              <a:t> SSM </a:t>
            </a:r>
            <a:r>
              <a:rPr lang="nn-NO" sz="1200" dirty="0">
                <a:latin typeface="+mj-lt"/>
              </a:rPr>
              <a:t>[sek. 8(2) &amp; (3), sek. 20(2) &amp; (3)].</a:t>
            </a:r>
          </a:p>
          <a:p>
            <a:pPr marL="571500" lvl="0" indent="-228600" algn="l">
              <a:spcAft>
                <a:spcPts val="0"/>
              </a:spcAft>
              <a:buClr>
                <a:srgbClr val="0D5EFF"/>
              </a:buClr>
              <a:buFont typeface="Wingdings" pitchFamily="2" charset="2"/>
              <a:buChar char="§"/>
            </a:pPr>
            <a:r>
              <a:rPr lang="en-US" sz="1200" dirty="0" err="1">
                <a:latin typeface="+mj-lt"/>
              </a:rPr>
              <a:t>Dokumen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berkenaan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apa-apa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pelanjutan</a:t>
            </a:r>
            <a:r>
              <a:rPr lang="en-US" sz="1200" dirty="0">
                <a:latin typeface="+mj-lt"/>
              </a:rPr>
              <a:t> masa </a:t>
            </a:r>
            <a:r>
              <a:rPr lang="en-US" sz="1200" dirty="0" err="1">
                <a:latin typeface="+mj-lt"/>
              </a:rPr>
              <a:t>bagi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memohon</a:t>
            </a:r>
            <a:r>
              <a:rPr lang="en-US" sz="1200" dirty="0">
                <a:latin typeface="+mj-lt"/>
              </a:rPr>
              <a:t> CPSP </a:t>
            </a:r>
            <a:r>
              <a:rPr lang="en-US" sz="1200" dirty="0" err="1">
                <a:latin typeface="+mj-lt"/>
              </a:rPr>
              <a:t>atau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pecah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bahagi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bagunan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atau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tanah</a:t>
            </a:r>
            <a:r>
              <a:rPr lang="en-US" sz="1200" dirty="0">
                <a:latin typeface="+mj-lt"/>
              </a:rPr>
              <a:t> [</a:t>
            </a:r>
            <a:r>
              <a:rPr lang="en-US" sz="1200" dirty="0" err="1">
                <a:latin typeface="+mj-lt"/>
              </a:rPr>
              <a:t>sek</a:t>
            </a:r>
            <a:r>
              <a:rPr lang="en-US" sz="1200" dirty="0">
                <a:latin typeface="+mj-lt"/>
              </a:rPr>
              <a:t>. 8(4) &amp; (5), </a:t>
            </a:r>
            <a:r>
              <a:rPr lang="en-US" sz="1200" dirty="0" err="1">
                <a:latin typeface="+mj-lt"/>
              </a:rPr>
              <a:t>sek</a:t>
            </a:r>
            <a:r>
              <a:rPr lang="en-US" sz="1200" dirty="0">
                <a:latin typeface="+mj-lt"/>
              </a:rPr>
              <a:t>. 20(5) &amp; (6)]</a:t>
            </a:r>
          </a:p>
          <a:p>
            <a:pPr marL="228600" lvl="1" indent="-228600" algn="just">
              <a:buClr>
                <a:srgbClr val="000000"/>
              </a:buClr>
              <a:buFont typeface="+mj-lt"/>
              <a:buAutoNum type="arabicPeriod" startAt="7"/>
            </a:pPr>
            <a:endParaRPr lang="en-US" sz="1200" dirty="0" smtClean="0">
              <a:latin typeface="+mj-lt"/>
            </a:endParaRPr>
          </a:p>
          <a:p>
            <a:pPr marL="228600" lvl="1" indent="-228600" algn="just">
              <a:buClr>
                <a:srgbClr val="000000"/>
              </a:buClr>
              <a:buFont typeface="+mj-lt"/>
              <a:buAutoNum type="arabicPeriod" startAt="10"/>
            </a:pPr>
            <a:r>
              <a:rPr lang="nb-NO" sz="1200" dirty="0" smtClean="0">
                <a:latin typeface="+mj-lt"/>
              </a:rPr>
              <a:t>I.O </a:t>
            </a:r>
            <a:r>
              <a:rPr lang="nb-NO" sz="1200" dirty="0">
                <a:latin typeface="+mj-lt"/>
              </a:rPr>
              <a:t>mengeluarkan arahan bertulis mengikut seksyen 421AB KTN untuk memanggil saksi dan OKS bagi merakam keterangan</a:t>
            </a:r>
            <a:r>
              <a:rPr lang="nb-NO" sz="1200" dirty="0" smtClean="0">
                <a:latin typeface="+mj-lt"/>
              </a:rPr>
              <a:t>.</a:t>
            </a:r>
            <a:r>
              <a:rPr lang="nb-NO" sz="1200" dirty="0">
                <a:latin typeface="+mj-lt"/>
              </a:rPr>
              <a:t> </a:t>
            </a:r>
            <a:endParaRPr lang="nb-NO" sz="1200" dirty="0" smtClean="0">
              <a:latin typeface="+mj-lt"/>
            </a:endParaRPr>
          </a:p>
          <a:p>
            <a:pPr marL="228600" lvl="1" indent="-228600" algn="just">
              <a:buClr>
                <a:srgbClr val="000000"/>
              </a:buClr>
              <a:buFont typeface="+mj-lt"/>
              <a:buAutoNum type="arabicPeriod" startAt="10"/>
            </a:pPr>
            <a:endParaRPr lang="nb-NO" sz="1200" dirty="0" smtClean="0">
              <a:latin typeface="+mj-lt"/>
            </a:endParaRPr>
          </a:p>
          <a:p>
            <a:pPr marL="228600" lvl="1" indent="-228600" algn="just">
              <a:buClr>
                <a:srgbClr val="000000"/>
              </a:buClr>
              <a:buFont typeface="+mj-lt"/>
              <a:buAutoNum type="arabicPeriod" startAt="10"/>
            </a:pPr>
            <a:r>
              <a:rPr lang="nb-NO" sz="1200" dirty="0" smtClean="0">
                <a:latin typeface="+mj-lt"/>
              </a:rPr>
              <a:t>Pegawai </a:t>
            </a:r>
            <a:r>
              <a:rPr lang="nb-NO" sz="1200" dirty="0">
                <a:latin typeface="+mj-lt"/>
              </a:rPr>
              <a:t>perakam merakam percakapan saksi dan OKS. </a:t>
            </a:r>
            <a:endParaRPr lang="en-US" sz="1200" dirty="0">
              <a:latin typeface="+mj-lt"/>
            </a:endParaRPr>
          </a:p>
          <a:p>
            <a:pPr marL="228600" lvl="1" indent="-228600" algn="just">
              <a:buClr>
                <a:srgbClr val="000000"/>
              </a:buClr>
              <a:buFont typeface="+mj-lt"/>
              <a:buAutoNum type="arabicPeriod" startAt="10"/>
            </a:pPr>
            <a:endParaRPr lang="nb-NO" sz="1200" dirty="0">
              <a:latin typeface="+mj-lt"/>
            </a:endParaRPr>
          </a:p>
          <a:p>
            <a:pPr marL="228600" marR="0" lvl="1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 startAt="10"/>
              <a:tabLst/>
            </a:pPr>
            <a:endParaRPr lang="en-US" sz="1200" dirty="0" smtClean="0">
              <a:latin typeface="+mj-lt"/>
            </a:endParaRPr>
          </a:p>
          <a:p>
            <a:pPr marL="342900" lvl="1" indent="-342900" algn="just">
              <a:buClr>
                <a:srgbClr val="000000"/>
              </a:buClr>
              <a:buFontTx/>
              <a:buAutoNum type="arabicPeriod" startAt="9"/>
            </a:pP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342900" lvl="1" indent="-342900" algn="just">
              <a:buClr>
                <a:srgbClr val="000000"/>
              </a:buClr>
              <a:buFontTx/>
              <a:buAutoNum type="arabicPeriod" startAt="9"/>
            </a:pPr>
            <a:endParaRPr lang="nb-NO" sz="1200" dirty="0" smtClean="0">
              <a:latin typeface="+mj-lt"/>
            </a:endParaRPr>
          </a:p>
          <a:p>
            <a:pPr marL="0" lvl="1" algn="just">
              <a:buClr>
                <a:srgbClr val="000000"/>
              </a:buClr>
            </a:pPr>
            <a:endParaRPr lang="nb-NO" sz="1200" dirty="0" smtClean="0">
              <a:latin typeface="+mj-lt"/>
            </a:endParaRPr>
          </a:p>
          <a:p>
            <a:pPr marL="342900" marR="0" lvl="1" indent="-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AutoNum type="arabicPeriod" startAt="9"/>
              <a:tabLst/>
            </a:pP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571500" marR="0" lvl="0" indent="-22860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5EFF"/>
              </a:buClr>
              <a:buSzTx/>
              <a:buFont typeface="Wingdings" pitchFamily="2" charset="2"/>
              <a:buChar char="§"/>
              <a:tabLst/>
            </a:pP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grpSp>
        <p:nvGrpSpPr>
          <p:cNvPr id="124935" name="Group 7"/>
          <p:cNvGrpSpPr>
            <a:grpSpLocks/>
          </p:cNvGrpSpPr>
          <p:nvPr/>
        </p:nvGrpSpPr>
        <p:grpSpPr bwMode="auto">
          <a:xfrm>
            <a:off x="381000" y="838200"/>
            <a:ext cx="3200400" cy="5105400"/>
            <a:chOff x="3240" y="1620"/>
            <a:chExt cx="3780" cy="8040"/>
          </a:xfrm>
        </p:grpSpPr>
        <p:sp>
          <p:nvSpPr>
            <p:cNvPr id="124936" name="Line 8"/>
            <p:cNvSpPr>
              <a:spLocks noChangeShapeType="1"/>
            </p:cNvSpPr>
            <p:nvPr/>
          </p:nvSpPr>
          <p:spPr bwMode="auto">
            <a:xfrm>
              <a:off x="5220" y="2700"/>
              <a:ext cx="0" cy="68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7" name="Oval 9"/>
            <p:cNvSpPr>
              <a:spLocks noChangeArrowheads="1"/>
            </p:cNvSpPr>
            <p:nvPr/>
          </p:nvSpPr>
          <p:spPr bwMode="auto">
            <a:xfrm>
              <a:off x="4680" y="1620"/>
              <a:ext cx="1080" cy="10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  <p:grpSp>
          <p:nvGrpSpPr>
            <p:cNvPr id="124938" name="Group 10"/>
            <p:cNvGrpSpPr>
              <a:grpSpLocks/>
            </p:cNvGrpSpPr>
            <p:nvPr/>
          </p:nvGrpSpPr>
          <p:grpSpPr bwMode="auto">
            <a:xfrm>
              <a:off x="3240" y="3060"/>
              <a:ext cx="3780" cy="900"/>
              <a:chOff x="900" y="2880"/>
              <a:chExt cx="3780" cy="900"/>
            </a:xfrm>
          </p:grpSpPr>
          <p:sp>
            <p:nvSpPr>
              <p:cNvPr id="124939" name="Rectangle 11"/>
              <p:cNvSpPr>
                <a:spLocks noChangeArrowheads="1"/>
              </p:cNvSpPr>
              <p:nvPr/>
            </p:nvSpPr>
            <p:spPr bwMode="auto">
              <a:xfrm>
                <a:off x="1676" y="2880"/>
                <a:ext cx="3004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Dapatkan</a:t>
                </a: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r>
                  <a:rPr kumimoji="0" lang="en-US" sz="140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maklumat</a:t>
                </a: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r>
                  <a:rPr kumimoji="0" lang="en-US" sz="140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tanah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  <p:sp>
            <p:nvSpPr>
              <p:cNvPr id="124940" name="Rectangle 12"/>
              <p:cNvSpPr>
                <a:spLocks noChangeArrowheads="1"/>
              </p:cNvSpPr>
              <p:nvPr/>
            </p:nvSpPr>
            <p:spPr bwMode="auto">
              <a:xfrm>
                <a:off x="900" y="2880"/>
                <a:ext cx="720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0" dirty="0">
                    <a:latin typeface="Calibri" pitchFamily="34" charset="0"/>
                  </a:rPr>
                  <a:t>7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</p:grpSp>
        <p:grpSp>
          <p:nvGrpSpPr>
            <p:cNvPr id="124941" name="Group 13"/>
            <p:cNvGrpSpPr>
              <a:grpSpLocks/>
            </p:cNvGrpSpPr>
            <p:nvPr/>
          </p:nvGrpSpPr>
          <p:grpSpPr bwMode="auto">
            <a:xfrm>
              <a:off x="3240" y="4140"/>
              <a:ext cx="3780" cy="900"/>
              <a:chOff x="900" y="2880"/>
              <a:chExt cx="3780" cy="900"/>
            </a:xfrm>
          </p:grpSpPr>
          <p:sp>
            <p:nvSpPr>
              <p:cNvPr id="124942" name="Rectangle 14"/>
              <p:cNvSpPr>
                <a:spLocks noChangeArrowheads="1"/>
              </p:cNvSpPr>
              <p:nvPr/>
            </p:nvSpPr>
            <p:spPr bwMode="auto">
              <a:xfrm>
                <a:off x="1676" y="2880"/>
                <a:ext cx="3004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dirty="0" err="1">
                    <a:latin typeface="Calibri" pitchFamily="34" charset="0"/>
                  </a:rPr>
                  <a:t>Siasatan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dirty="0" err="1">
                    <a:latin typeface="Calibri" pitchFamily="34" charset="0"/>
                  </a:rPr>
                  <a:t>tapak</a:t>
                </a:r>
                <a:endParaRPr lang="en-US" sz="1400" dirty="0"/>
              </a:p>
            </p:txBody>
          </p:sp>
          <p:sp>
            <p:nvSpPr>
              <p:cNvPr id="124943" name="Rectangle 15"/>
              <p:cNvSpPr>
                <a:spLocks noChangeArrowheads="1"/>
              </p:cNvSpPr>
              <p:nvPr/>
            </p:nvSpPr>
            <p:spPr bwMode="auto">
              <a:xfrm>
                <a:off x="900" y="2880"/>
                <a:ext cx="720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0" dirty="0">
                    <a:latin typeface="Calibri" pitchFamily="34" charset="0"/>
                  </a:rPr>
                  <a:t>8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</p:grpSp>
        <p:grpSp>
          <p:nvGrpSpPr>
            <p:cNvPr id="124944" name="Group 16"/>
            <p:cNvGrpSpPr>
              <a:grpSpLocks/>
            </p:cNvGrpSpPr>
            <p:nvPr/>
          </p:nvGrpSpPr>
          <p:grpSpPr bwMode="auto">
            <a:xfrm>
              <a:off x="3240" y="5220"/>
              <a:ext cx="3780" cy="900"/>
              <a:chOff x="900" y="2880"/>
              <a:chExt cx="3780" cy="900"/>
            </a:xfrm>
          </p:grpSpPr>
          <p:sp>
            <p:nvSpPr>
              <p:cNvPr id="124945" name="Rectangle 17"/>
              <p:cNvSpPr>
                <a:spLocks noChangeArrowheads="1"/>
              </p:cNvSpPr>
              <p:nvPr/>
            </p:nvSpPr>
            <p:spPr bwMode="auto">
              <a:xfrm>
                <a:off x="1676" y="2880"/>
                <a:ext cx="3004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dirty="0" err="1">
                    <a:latin typeface="Calibri" pitchFamily="34" charset="0"/>
                  </a:rPr>
                  <a:t>Dapatkan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dirty="0" err="1">
                    <a:latin typeface="Calibri" pitchFamily="34" charset="0"/>
                  </a:rPr>
                  <a:t>dokumen</a:t>
                </a:r>
                <a:r>
                  <a:rPr lang="en-US" sz="1400" dirty="0">
                    <a:latin typeface="Calibri" pitchFamily="34" charset="0"/>
                  </a:rPr>
                  <a:t> yang </a:t>
                </a:r>
                <a:r>
                  <a:rPr lang="en-US" sz="1400" dirty="0" err="1">
                    <a:latin typeface="Calibri" pitchFamily="34" charset="0"/>
                  </a:rPr>
                  <a:t>diperlukan</a:t>
                </a:r>
                <a:endParaRPr lang="en-US" sz="1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  <p:sp>
            <p:nvSpPr>
              <p:cNvPr id="124946" name="Rectangle 18"/>
              <p:cNvSpPr>
                <a:spLocks noChangeArrowheads="1"/>
              </p:cNvSpPr>
              <p:nvPr/>
            </p:nvSpPr>
            <p:spPr bwMode="auto">
              <a:xfrm>
                <a:off x="900" y="2880"/>
                <a:ext cx="720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0" dirty="0">
                    <a:latin typeface="Calibri" pitchFamily="34" charset="0"/>
                  </a:rPr>
                  <a:t>9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</p:grpSp>
        <p:grpSp>
          <p:nvGrpSpPr>
            <p:cNvPr id="124947" name="Group 19"/>
            <p:cNvGrpSpPr>
              <a:grpSpLocks/>
            </p:cNvGrpSpPr>
            <p:nvPr/>
          </p:nvGrpSpPr>
          <p:grpSpPr bwMode="auto">
            <a:xfrm>
              <a:off x="3240" y="6300"/>
              <a:ext cx="3780" cy="900"/>
              <a:chOff x="900" y="2880"/>
              <a:chExt cx="3780" cy="900"/>
            </a:xfrm>
          </p:grpSpPr>
          <p:sp>
            <p:nvSpPr>
              <p:cNvPr id="124948" name="Rectangle 20"/>
              <p:cNvSpPr>
                <a:spLocks noChangeArrowheads="1"/>
              </p:cNvSpPr>
              <p:nvPr/>
            </p:nvSpPr>
            <p:spPr bwMode="auto">
              <a:xfrm>
                <a:off x="1676" y="2880"/>
                <a:ext cx="3004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dirty="0" err="1" smtClean="0">
                    <a:latin typeface="Calibri" pitchFamily="34" charset="0"/>
                  </a:rPr>
                  <a:t>Sediakan</a:t>
                </a:r>
                <a:r>
                  <a:rPr lang="en-US" sz="1400" dirty="0" smtClean="0">
                    <a:latin typeface="Calibri" pitchFamily="34" charset="0"/>
                  </a:rPr>
                  <a:t> </a:t>
                </a:r>
                <a:r>
                  <a:rPr lang="en-US" sz="1400" dirty="0" err="1" smtClean="0">
                    <a:latin typeface="Calibri" pitchFamily="34" charset="0"/>
                  </a:rPr>
                  <a:t>arahan</a:t>
                </a:r>
                <a:r>
                  <a:rPr lang="en-US" sz="1400" dirty="0" smtClean="0">
                    <a:latin typeface="Calibri" pitchFamily="34" charset="0"/>
                  </a:rPr>
                  <a:t> </a:t>
                </a:r>
                <a:r>
                  <a:rPr lang="en-US" sz="1400" dirty="0" err="1" smtClean="0">
                    <a:latin typeface="Calibri" pitchFamily="34" charset="0"/>
                  </a:rPr>
                  <a:t>memanggil</a:t>
                </a:r>
                <a:r>
                  <a:rPr lang="en-US" sz="1400" dirty="0" smtClean="0">
                    <a:latin typeface="Calibri" pitchFamily="34" charset="0"/>
                  </a:rPr>
                  <a:t> </a:t>
                </a:r>
                <a:r>
                  <a:rPr lang="en-US" sz="1400" dirty="0" err="1" smtClean="0">
                    <a:latin typeface="Calibri" pitchFamily="34" charset="0"/>
                  </a:rPr>
                  <a:t>saksi</a:t>
                </a:r>
                <a:r>
                  <a:rPr lang="en-US" sz="1400" dirty="0" smtClean="0">
                    <a:latin typeface="Calibri" pitchFamily="34" charset="0"/>
                  </a:rPr>
                  <a:t> </a:t>
                </a:r>
                <a:r>
                  <a:rPr lang="en-US" sz="1400" dirty="0" err="1" smtClean="0">
                    <a:latin typeface="Calibri" pitchFamily="34" charset="0"/>
                  </a:rPr>
                  <a:t>dan</a:t>
                </a:r>
                <a:r>
                  <a:rPr lang="en-US" sz="1400" dirty="0" smtClean="0">
                    <a:latin typeface="Calibri" pitchFamily="34" charset="0"/>
                  </a:rPr>
                  <a:t> OKS</a:t>
                </a:r>
                <a:endParaRPr lang="en-US" sz="1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  <p:sp>
            <p:nvSpPr>
              <p:cNvPr id="124949" name="Rectangle 21"/>
              <p:cNvSpPr>
                <a:spLocks noChangeArrowheads="1"/>
              </p:cNvSpPr>
              <p:nvPr/>
            </p:nvSpPr>
            <p:spPr bwMode="auto">
              <a:xfrm>
                <a:off x="900" y="2880"/>
                <a:ext cx="720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10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</p:grpSp>
        <p:grpSp>
          <p:nvGrpSpPr>
            <p:cNvPr id="124950" name="Group 22"/>
            <p:cNvGrpSpPr>
              <a:grpSpLocks/>
            </p:cNvGrpSpPr>
            <p:nvPr/>
          </p:nvGrpSpPr>
          <p:grpSpPr bwMode="auto">
            <a:xfrm>
              <a:off x="3240" y="7380"/>
              <a:ext cx="3780" cy="900"/>
              <a:chOff x="900" y="2880"/>
              <a:chExt cx="3780" cy="900"/>
            </a:xfrm>
          </p:grpSpPr>
          <p:sp>
            <p:nvSpPr>
              <p:cNvPr id="124951" name="Rectangle 23"/>
              <p:cNvSpPr>
                <a:spLocks noChangeArrowheads="1"/>
              </p:cNvSpPr>
              <p:nvPr/>
            </p:nvSpPr>
            <p:spPr bwMode="auto">
              <a:xfrm>
                <a:off x="1676" y="2880"/>
                <a:ext cx="3004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dirty="0" err="1">
                    <a:latin typeface="Calibri" pitchFamily="34" charset="0"/>
                  </a:rPr>
                  <a:t>Merakam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dirty="0" err="1">
                    <a:latin typeface="Calibri" pitchFamily="34" charset="0"/>
                  </a:rPr>
                  <a:t>Percakapan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r>
                  <a:rPr lang="en-US" sz="1400" dirty="0" err="1">
                    <a:latin typeface="Calibri" pitchFamily="34" charset="0"/>
                  </a:rPr>
                  <a:t>Saksi</a:t>
                </a:r>
                <a:r>
                  <a:rPr lang="en-US" sz="1400" dirty="0">
                    <a:latin typeface="Calibri" pitchFamily="34" charset="0"/>
                  </a:rPr>
                  <a:t> </a:t>
                </a:r>
                <a:endParaRPr lang="en-US" sz="1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  <p:sp>
            <p:nvSpPr>
              <p:cNvPr id="124952" name="Rectangle 24"/>
              <p:cNvSpPr>
                <a:spLocks noChangeArrowheads="1"/>
              </p:cNvSpPr>
              <p:nvPr/>
            </p:nvSpPr>
            <p:spPr bwMode="auto">
              <a:xfrm>
                <a:off x="900" y="2880"/>
                <a:ext cx="720" cy="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11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Engravers MT" pitchFamily="18" charset="0"/>
                </a:endParaRPr>
              </a:p>
            </p:txBody>
          </p:sp>
        </p:grpSp>
        <p:sp>
          <p:nvSpPr>
            <p:cNvPr id="124956" name="Oval 28"/>
            <p:cNvSpPr>
              <a:spLocks noChangeArrowheads="1"/>
            </p:cNvSpPr>
            <p:nvPr/>
          </p:nvSpPr>
          <p:spPr bwMode="auto">
            <a:xfrm>
              <a:off x="4680" y="8580"/>
              <a:ext cx="1080" cy="10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  <p:sp>
          <p:nvSpPr>
            <p:cNvPr id="124957" name="Text Box 29"/>
            <p:cNvSpPr txBox="1">
              <a:spLocks noChangeArrowheads="1"/>
            </p:cNvSpPr>
            <p:nvPr/>
          </p:nvSpPr>
          <p:spPr bwMode="auto">
            <a:xfrm>
              <a:off x="5040" y="1960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  <p:sp>
          <p:nvSpPr>
            <p:cNvPr id="124958" name="Text Box 30"/>
            <p:cNvSpPr txBox="1">
              <a:spLocks noChangeArrowheads="1"/>
            </p:cNvSpPr>
            <p:nvPr/>
          </p:nvSpPr>
          <p:spPr bwMode="auto">
            <a:xfrm>
              <a:off x="5040" y="8820"/>
              <a:ext cx="4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B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658" name="AutoShape 10"/>
          <p:cNvCxnSpPr>
            <a:cxnSpLocks noChangeShapeType="1"/>
            <a:stCxn id="155650" idx="4"/>
            <a:endCxn id="155657" idx="0"/>
          </p:cNvCxnSpPr>
          <p:nvPr/>
        </p:nvCxnSpPr>
        <p:spPr bwMode="auto">
          <a:xfrm>
            <a:off x="2705100" y="1752600"/>
            <a:ext cx="3175" cy="3200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5650" name="Oval 2"/>
          <p:cNvSpPr>
            <a:spLocks noChangeArrowheads="1"/>
          </p:cNvSpPr>
          <p:nvPr/>
        </p:nvSpPr>
        <p:spPr bwMode="auto">
          <a:xfrm>
            <a:off x="2362200" y="1066800"/>
            <a:ext cx="685800" cy="685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  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Engravers MT" pitchFamily="18" charset="0"/>
            </a:endParaRPr>
          </a:p>
        </p:txBody>
      </p:sp>
      <p:grpSp>
        <p:nvGrpSpPr>
          <p:cNvPr id="155651" name="Group 3"/>
          <p:cNvGrpSpPr>
            <a:grpSpLocks/>
          </p:cNvGrpSpPr>
          <p:nvPr/>
        </p:nvGrpSpPr>
        <p:grpSpPr bwMode="auto">
          <a:xfrm>
            <a:off x="1219200" y="2157413"/>
            <a:ext cx="3048000" cy="685800"/>
            <a:chOff x="900" y="2880"/>
            <a:chExt cx="4320" cy="900"/>
          </a:xfrm>
        </p:grpSpPr>
        <p:sp>
          <p:nvSpPr>
            <p:cNvPr id="155652" name="Rectangle 4"/>
            <p:cNvSpPr>
              <a:spLocks noChangeArrowheads="1"/>
            </p:cNvSpPr>
            <p:nvPr/>
          </p:nvSpPr>
          <p:spPr bwMode="auto">
            <a:xfrm>
              <a:off x="1676" y="2880"/>
              <a:ext cx="3544" cy="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nb-NO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Sediakan kronologi kes, fakta kes &amp; draf Kertas Pertuduhan 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  <p:sp>
          <p:nvSpPr>
            <p:cNvPr id="155653" name="Rectangle 5"/>
            <p:cNvSpPr>
              <a:spLocks noChangeArrowheads="1"/>
            </p:cNvSpPr>
            <p:nvPr/>
          </p:nvSpPr>
          <p:spPr bwMode="auto">
            <a:xfrm>
              <a:off x="900" y="2880"/>
              <a:ext cx="720" cy="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12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</p:grpSp>
      <p:grpSp>
        <p:nvGrpSpPr>
          <p:cNvPr id="155654" name="Group 6"/>
          <p:cNvGrpSpPr>
            <a:grpSpLocks/>
          </p:cNvGrpSpPr>
          <p:nvPr/>
        </p:nvGrpSpPr>
        <p:grpSpPr bwMode="auto">
          <a:xfrm>
            <a:off x="1219200" y="3873526"/>
            <a:ext cx="3048000" cy="850874"/>
            <a:chOff x="900" y="2934"/>
            <a:chExt cx="3780" cy="900"/>
          </a:xfrm>
        </p:grpSpPr>
        <p:sp>
          <p:nvSpPr>
            <p:cNvPr id="155655" name="Rectangle 7"/>
            <p:cNvSpPr>
              <a:spLocks noChangeArrowheads="1"/>
            </p:cNvSpPr>
            <p:nvPr/>
          </p:nvSpPr>
          <p:spPr bwMode="auto">
            <a:xfrm>
              <a:off x="1676" y="2934"/>
              <a:ext cx="3004" cy="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Sediakan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US" sz="14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Kertas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US" sz="14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Pertimbangan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US" sz="14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Pengarah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Tanah Dan </a:t>
              </a:r>
              <a:r>
                <a:rPr kumimoji="0" lang="en-US" sz="14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Galian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US" sz="14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Negeri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  <p:sp>
          <p:nvSpPr>
            <p:cNvPr id="155656" name="Rectangle 8"/>
            <p:cNvSpPr>
              <a:spLocks noChangeArrowheads="1"/>
            </p:cNvSpPr>
            <p:nvPr/>
          </p:nvSpPr>
          <p:spPr bwMode="auto">
            <a:xfrm>
              <a:off x="900" y="2934"/>
              <a:ext cx="720" cy="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14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</p:grp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2362200" y="4953000"/>
            <a:ext cx="685800" cy="457200"/>
          </a:xfrm>
          <a:prstGeom prst="triangle">
            <a:avLst>
              <a:gd name="adj" fmla="val 50463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4572000" y="1447800"/>
            <a:ext cx="3886200" cy="3733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</a:pPr>
            <a:r>
              <a:rPr kumimoji="0" lang="nb-NO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12. I.O. menyediakan kronologi kes, fakta kes</a:t>
            </a:r>
            <a:r>
              <a:rPr kumimoji="0" lang="nb-NO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nb-NO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dan draf kertas pertuduhan dan draf izin mendakwa untuk dimasukkan dalam Kertas Siasatan.</a:t>
            </a: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</a:pPr>
            <a:endParaRPr kumimoji="0" lang="nb-NO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</a:pPr>
            <a:r>
              <a:rPr lang="nb-NO" sz="1600" dirty="0" smtClean="0">
                <a:latin typeface="+mj-lt"/>
              </a:rPr>
              <a:t>13. I.O menyediakan kertas pertimbangan kepada Pengarah Tanah dan Galian.</a:t>
            </a:r>
            <a:endParaRPr kumimoji="0" lang="nb-NO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AutoNum type="arabicPeriod" startAt="15"/>
              <a:tabLst/>
            </a:pPr>
            <a:endParaRPr kumimoji="0" lang="nb-NO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14.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I.O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merujuk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Kertas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siasatan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kepada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Timbalan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Pendakwa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Raya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untuk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tindakan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selanjutnya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208313" y="3048000"/>
            <a:ext cx="3058885" cy="685800"/>
            <a:chOff x="900" y="2880"/>
            <a:chExt cx="4320" cy="90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676" y="2880"/>
              <a:ext cx="3544" cy="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nb-NO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Sediakan kertas pertimbangan kepada PTG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900" y="2880"/>
              <a:ext cx="720" cy="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13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Engravers MT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38200" y="285690"/>
            <a:ext cx="2819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LAPORAN POLIS</a:t>
            </a: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457200" y="891495"/>
            <a:ext cx="8153400" cy="563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Hendaklah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dibuat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secara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lisan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ditulis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oleh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Pegawai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menerima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aduan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atau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ditulis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sendiri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oleh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pengadu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 algn="just">
              <a:buAutoNum type="arabicPeriod"/>
            </a:pP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Ditulis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nama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, no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kad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pengenalan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serta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butir-butir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diri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yang lain.</a:t>
            </a:r>
          </a:p>
          <a:p>
            <a:pPr marL="342900" indent="-342900" algn="just">
              <a:buAutoNum type="arabicPeriod"/>
            </a:pP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Bahasa yang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digunakan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hendaklah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mudah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difahami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serta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fakta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tepat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 algn="just">
              <a:buAutoNum type="arabicPeriod"/>
            </a:pP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Tulisan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hendaklah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terang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jelas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mudah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dibaca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 algn="just">
              <a:buAutoNum type="arabicPeriod"/>
            </a:pP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Ditandatangani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di kaki repot (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laporan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pPr marL="342900" indent="-342900" algn="just">
              <a:buAutoNum type="arabicPeriod"/>
            </a:pP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Kandungan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laporan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polis:</a:t>
            </a:r>
          </a:p>
          <a:p>
            <a:pPr marL="342900" indent="-342900" algn="just">
              <a:buAutoNum type="arabicPeriod"/>
            </a:pP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Apa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jenis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kes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kejadian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hendak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dilaporkan</a:t>
            </a: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Nyatakan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tarikh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masa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kejadian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Tempat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lokasi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kejadian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Butir-butir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suspek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+mj-lt"/>
              </a:rPr>
              <a:t>kejadian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20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91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38200" y="76200"/>
            <a:ext cx="2819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CONTOH LAPORAN POLIS</a:t>
            </a: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1981200" y="891495"/>
            <a:ext cx="5791200" cy="569604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en-US" sz="1400" b="0" dirty="0" err="1" smtClean="0">
                <a:solidFill>
                  <a:schemeClr val="tx1"/>
                </a:solidFill>
                <a:latin typeface="+mj-lt"/>
              </a:rPr>
              <a:t>Bertindak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atas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pengaduan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diterima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satu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semakan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telah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dijalankan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ke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atas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dikenali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dirty="0">
                <a:solidFill>
                  <a:schemeClr val="tx1"/>
                </a:solidFill>
                <a:latin typeface="+mj-lt"/>
              </a:rPr>
              <a:t>_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(no. </a:t>
            </a:r>
            <a:r>
              <a:rPr lang="en-US" sz="1400" b="0" i="1" u="sng" dirty="0" err="1" smtClean="0">
                <a:solidFill>
                  <a:schemeClr val="tx1"/>
                </a:solidFill>
                <a:latin typeface="+mj-lt"/>
              </a:rPr>
              <a:t>hakmilik</a:t>
            </a:r>
            <a:r>
              <a:rPr lang="en-US" sz="1400" b="0" i="1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1400" b="0" i="1" u="sng" dirty="0" smtClean="0">
                <a:solidFill>
                  <a:schemeClr val="tx1"/>
                </a:solidFill>
                <a:latin typeface="+mj-lt"/>
              </a:rPr>
              <a:t>_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+mj-lt"/>
              </a:rPr>
              <a:t>mengenai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aduan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kegagalan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mengemukakan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permohonan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pecah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bahagi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bangunan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atau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telah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siap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didirikan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atas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tersebut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beralamat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dirty="0">
                <a:solidFill>
                  <a:schemeClr val="tx1"/>
                </a:solidFill>
                <a:latin typeface="+mj-lt"/>
              </a:rPr>
              <a:t>_(</a:t>
            </a:r>
            <a:r>
              <a:rPr lang="en-US" sz="1400" b="0" i="1" dirty="0" err="1">
                <a:solidFill>
                  <a:schemeClr val="tx1"/>
                </a:solidFill>
                <a:latin typeface="+mj-lt"/>
              </a:rPr>
              <a:t>nama</a:t>
            </a:r>
            <a:r>
              <a:rPr lang="en-US" sz="1400" b="0" i="1" dirty="0">
                <a:solidFill>
                  <a:schemeClr val="tx1"/>
                </a:solidFill>
                <a:latin typeface="+mj-lt"/>
              </a:rPr>
              <a:t> skim)_.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just"/>
            <a:r>
              <a:rPr lang="en-US" sz="1400" b="0" dirty="0">
                <a:solidFill>
                  <a:schemeClr val="tx1"/>
                </a:solidFill>
                <a:latin typeface="+mj-lt"/>
              </a:rPr>
              <a:t> </a:t>
            </a:r>
          </a:p>
          <a:p>
            <a:pPr algn="just"/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Petak-petak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bangunan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atau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tersebut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telah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dijual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kepada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salah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seorang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pembeli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iaitu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_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nama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pembeli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)_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melalui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perjanjian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jual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beli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ditandatangani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_(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tarikh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perjanjian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jual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beli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)_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Melalui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>
                <a:solidFill>
                  <a:schemeClr val="tx1"/>
                </a:solidFill>
                <a:latin typeface="+mj-lt"/>
              </a:rPr>
              <a:t>Sijil</a:t>
            </a:r>
            <a:r>
              <a:rPr lang="en-US" sz="14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>
                <a:solidFill>
                  <a:schemeClr val="tx1"/>
                </a:solidFill>
                <a:latin typeface="+mj-lt"/>
              </a:rPr>
              <a:t>Perakuan</a:t>
            </a:r>
            <a:r>
              <a:rPr lang="en-US" sz="14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>
                <a:solidFill>
                  <a:schemeClr val="tx1"/>
                </a:solidFill>
                <a:latin typeface="+mj-lt"/>
              </a:rPr>
              <a:t>Menduduki</a:t>
            </a:r>
            <a:r>
              <a:rPr lang="en-US" sz="14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Bangunan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Pengesahan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Peringkat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Struktur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Utama</a:t>
            </a:r>
            <a:r>
              <a:rPr lang="en-US" sz="14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daripada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Arkitek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Sijil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Cadangan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Pelan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Strata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daripada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JUPEM/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Tarikh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+mj-lt"/>
              </a:rPr>
              <a:t>Kuatkuasa</a:t>
            </a:r>
            <a:r>
              <a:rPr lang="en-US" sz="1400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+mj-lt"/>
              </a:rPr>
              <a:t>Akta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+mj-lt"/>
              </a:rPr>
              <a:t>Hakmilik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 Strata (</a:t>
            </a:r>
            <a:r>
              <a:rPr lang="en-US" sz="1400" b="0" dirty="0" err="1" smtClean="0">
                <a:solidFill>
                  <a:schemeClr val="tx1"/>
                </a:solidFill>
                <a:latin typeface="+mj-lt"/>
              </a:rPr>
              <a:t>Pindaan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) 2013 [</a:t>
            </a:r>
            <a:r>
              <a:rPr lang="en-US" sz="1400" b="0" dirty="0" err="1" smtClean="0">
                <a:solidFill>
                  <a:schemeClr val="tx1"/>
                </a:solidFill>
                <a:latin typeface="+mj-lt"/>
              </a:rPr>
              <a:t>Akta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 A1450] 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yang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dikeluarkan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_(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tarikh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smtClean="0">
                <a:solidFill>
                  <a:schemeClr val="tx1"/>
                </a:solidFill>
                <a:latin typeface="+mj-lt"/>
              </a:rPr>
              <a:t>CFO/CCC/G12/CPSP)_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perjanjian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jual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beli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antara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nama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pembeli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)_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nama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pemilik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mendapati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pemilik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telah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melakukan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satu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kesalahan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bawah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Seksyen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8,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Akta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Hakmilik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Strata 1985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iaitu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gagal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mengemukakan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permohonan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pecah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bahagi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bangunan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atau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tempoh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ditetapkan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Sehingga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berakhirnya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tempoh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tersebut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pemilik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iaitu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nama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pemilik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i="1" u="sng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i="1" u="sng" dirty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masih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juga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gagal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mengemukakan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permohonan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r>
              <a:rPr lang="en-US" sz="1400" b="0" dirty="0">
                <a:solidFill>
                  <a:schemeClr val="tx1"/>
                </a:solidFill>
                <a:latin typeface="+mj-lt"/>
              </a:rPr>
              <a:t> </a:t>
            </a:r>
          </a:p>
          <a:p>
            <a:pPr algn="just"/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Tujuan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saya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membuat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laporan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ini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adalah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mengambil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tindakan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bawah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Seksyen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8/20,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Akta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Hakmilik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Strata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ke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atas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pemilik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tanah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kerana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gagal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j-lt"/>
              </a:rPr>
              <a:t>memohon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CPSP/</a:t>
            </a:r>
            <a:r>
              <a:rPr lang="en-US" sz="1400" b="0" dirty="0" err="1" smtClean="0">
                <a:solidFill>
                  <a:schemeClr val="tx1"/>
                </a:solidFill>
                <a:latin typeface="+mj-lt"/>
              </a:rPr>
              <a:t>pecah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+mj-lt"/>
              </a:rPr>
              <a:t>bahagi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+mj-lt"/>
              </a:rPr>
              <a:t>bangunan</a:t>
            </a:r>
            <a:r>
              <a:rPr lang="en-US" sz="1400" b="0" dirty="0" smtClean="0">
                <a:solidFill>
                  <a:schemeClr val="tx1"/>
                </a:solidFill>
                <a:latin typeface="+mj-lt"/>
              </a:rPr>
              <a:t>. </a:t>
            </a:r>
            <a:endParaRPr lang="en-US" sz="1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95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76200"/>
            <a:ext cx="312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PENYEDIAAN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KERTAS SIASATAN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3352800" cy="53267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lvl="0" algn="l"/>
            <a:r>
              <a:rPr lang="en-US" sz="1800" dirty="0" err="1">
                <a:latin typeface="+mj-lt"/>
              </a:rPr>
              <a:t>Muka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pertama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hendaklah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diisi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butir-butir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diperlukan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dengan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lengkap</a:t>
            </a:r>
            <a:r>
              <a:rPr lang="en-US" sz="1800" dirty="0">
                <a:latin typeface="+mj-lt"/>
              </a:rPr>
              <a:t>. </a:t>
            </a:r>
          </a:p>
          <a:p>
            <a:pPr algn="l"/>
            <a:r>
              <a:rPr lang="nb-NO" sz="1800" dirty="0" smtClean="0">
                <a:latin typeface="+mj-lt"/>
              </a:rPr>
              <a:t> </a:t>
            </a:r>
            <a:endParaRPr lang="en-US" sz="1800" dirty="0" smtClean="0">
              <a:latin typeface="+mj-lt"/>
            </a:endParaRPr>
          </a:p>
          <a:p>
            <a:pPr lvl="0" algn="l"/>
            <a:r>
              <a:rPr lang="en-US" sz="1800" dirty="0" err="1" smtClean="0">
                <a:latin typeface="+mj-lt"/>
              </a:rPr>
              <a:t>Muka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kedua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hendaklah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ditulis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fakta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kes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sedang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kita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siasat</a:t>
            </a:r>
            <a:r>
              <a:rPr lang="en-US" sz="1800" dirty="0" smtClean="0">
                <a:latin typeface="+mj-lt"/>
              </a:rPr>
              <a:t>. </a:t>
            </a:r>
          </a:p>
          <a:p>
            <a:pPr algn="l"/>
            <a:r>
              <a:rPr lang="nb-NO" sz="1800" dirty="0">
                <a:latin typeface="+mj-lt"/>
              </a:rPr>
              <a:t> </a:t>
            </a:r>
            <a:endParaRPr lang="en-US" sz="1800" dirty="0">
              <a:latin typeface="+mj-lt"/>
            </a:endParaRPr>
          </a:p>
          <a:p>
            <a:pPr lvl="0" algn="l"/>
            <a:r>
              <a:rPr lang="en-US" sz="1800" dirty="0" err="1">
                <a:latin typeface="+mj-lt"/>
              </a:rPr>
              <a:t>Muka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ketiga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hendaklah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diisi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dengan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butir-butir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saksi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dan</a:t>
            </a:r>
            <a:r>
              <a:rPr lang="en-US" sz="1800" dirty="0">
                <a:latin typeface="+mj-lt"/>
              </a:rPr>
              <a:t> lain-lain </a:t>
            </a:r>
            <a:r>
              <a:rPr lang="en-US" sz="1800" dirty="0" err="1">
                <a:latin typeface="+mj-lt"/>
              </a:rPr>
              <a:t>dokumen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berkaitan</a:t>
            </a:r>
            <a:r>
              <a:rPr lang="en-US" sz="1800" dirty="0">
                <a:latin typeface="+mj-lt"/>
              </a:rPr>
              <a:t>.</a:t>
            </a:r>
          </a:p>
          <a:p>
            <a:pPr algn="l"/>
            <a:r>
              <a:rPr lang="en-US" sz="1800" dirty="0">
                <a:latin typeface="+mj-lt"/>
              </a:rPr>
              <a:t> </a:t>
            </a:r>
          </a:p>
          <a:p>
            <a:pPr lvl="0" algn="l"/>
            <a:r>
              <a:rPr lang="en-US" sz="1800" dirty="0" err="1">
                <a:latin typeface="+mj-lt"/>
              </a:rPr>
              <a:t>Muka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keempat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hendaklah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diisi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dengan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jenis-jenis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barang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tanda-tanda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diberi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kepadanya</a:t>
            </a:r>
            <a:r>
              <a:rPr lang="en-US" sz="1800" dirty="0">
                <a:latin typeface="+mj-lt"/>
              </a:rPr>
              <a:t>. </a:t>
            </a:r>
          </a:p>
        </p:txBody>
      </p:sp>
      <p:pic>
        <p:nvPicPr>
          <p:cNvPr id="102" name="Picture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09600"/>
            <a:ext cx="4869946" cy="5943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AR" altLang="en-US" dirty="0" smtClean="0"/>
              <a:t>   </a:t>
            </a:r>
            <a:r>
              <a:rPr lang="es-AR" altLang="en-US" dirty="0" err="1" smtClean="0"/>
              <a:t>Melalui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Akta</a:t>
            </a:r>
            <a:r>
              <a:rPr lang="es-AR" altLang="en-US" dirty="0" smtClean="0"/>
              <a:t> A1450, </a:t>
            </a:r>
            <a:r>
              <a:rPr lang="es-AR" altLang="en-US" dirty="0" err="1" smtClean="0"/>
              <a:t>proses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kerja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hakmilik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strata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akan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bermula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dengan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mewajibkan</a:t>
            </a:r>
            <a:r>
              <a:rPr lang="es-AR" altLang="en-US" dirty="0" smtClean="0"/>
              <a:t> </a:t>
            </a:r>
            <a:r>
              <a:rPr lang="en-US" altLang="en-US" dirty="0" err="1" smtClean="0"/>
              <a:t>tuan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tanah</a:t>
            </a:r>
            <a:r>
              <a:rPr lang="en-US" altLang="en-US" dirty="0" smtClean="0"/>
              <a:t> </a:t>
            </a:r>
            <a:r>
              <a:rPr lang="es-AR" altLang="en-US" dirty="0" err="1" smtClean="0"/>
              <a:t>asal</a:t>
            </a:r>
            <a:r>
              <a:rPr lang="es-AR" altLang="en-US" dirty="0" smtClean="0"/>
              <a:t> / </a:t>
            </a:r>
            <a:r>
              <a:rPr lang="es-AR" altLang="en-US" dirty="0" err="1" smtClean="0"/>
              <a:t>pemaju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untuk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memperolehi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Sijil</a:t>
            </a:r>
            <a:r>
              <a:rPr lang="es-AR" altLang="en-US" dirty="0" smtClean="0"/>
              <a:t> </a:t>
            </a:r>
            <a:r>
              <a:rPr lang="es-AR" altLang="en-US" dirty="0" err="1" smtClean="0"/>
              <a:t>Cadangan</a:t>
            </a:r>
            <a:r>
              <a:rPr lang="es-AR" altLang="en-US" dirty="0" smtClean="0"/>
              <a:t> Pelan </a:t>
            </a:r>
            <a:r>
              <a:rPr lang="es-AR" altLang="en-US" dirty="0" err="1" smtClean="0"/>
              <a:t>Strata</a:t>
            </a:r>
            <a:r>
              <a:rPr lang="es-AR" altLang="en-US" dirty="0" smtClean="0"/>
              <a:t> [</a:t>
            </a:r>
            <a:r>
              <a:rPr lang="es-AR" altLang="en-US" i="1" dirty="0" err="1" smtClean="0"/>
              <a:t>Certificate</a:t>
            </a:r>
            <a:r>
              <a:rPr lang="es-AR" altLang="en-US" i="1" dirty="0" smtClean="0"/>
              <a:t> of </a:t>
            </a:r>
            <a:r>
              <a:rPr lang="es-AR" altLang="en-US" i="1" dirty="0" err="1" smtClean="0"/>
              <a:t>Proposed</a:t>
            </a:r>
            <a:r>
              <a:rPr lang="es-AR" altLang="en-US" i="1" dirty="0" smtClean="0"/>
              <a:t> </a:t>
            </a:r>
            <a:r>
              <a:rPr lang="es-AR" altLang="en-US" i="1" dirty="0" err="1" smtClean="0"/>
              <a:t>Strata</a:t>
            </a:r>
            <a:r>
              <a:rPr lang="es-AR" altLang="en-US" i="1" dirty="0" smtClean="0"/>
              <a:t> Plan </a:t>
            </a:r>
            <a:r>
              <a:rPr lang="es-AR" altLang="en-US" dirty="0" smtClean="0"/>
              <a:t>(CPSP)] </a:t>
            </a:r>
            <a:r>
              <a:rPr lang="es-AR" altLang="en-US" dirty="0" err="1" smtClean="0"/>
              <a:t>daripada</a:t>
            </a:r>
            <a:r>
              <a:rPr lang="es-AR" altLang="en-US" dirty="0" smtClean="0"/>
              <a:t> Pengarah </a:t>
            </a:r>
            <a:r>
              <a:rPr lang="es-AR" altLang="en-US" dirty="0" err="1" smtClean="0"/>
              <a:t>Ukur</a:t>
            </a:r>
            <a:r>
              <a:rPr lang="es-AR" altLang="en-US" dirty="0" smtClean="0"/>
              <a:t>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1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8343" y="990600"/>
            <a:ext cx="8458200" cy="563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nb-NO" sz="1800" dirty="0">
                <a:latin typeface="+mj-lt"/>
              </a:rPr>
              <a:t> </a:t>
            </a:r>
            <a:endParaRPr lang="en-US" sz="1800" u="sng" dirty="0">
              <a:latin typeface="+mj-lt"/>
            </a:endParaRPr>
          </a:p>
          <a:p>
            <a:pPr lvl="0" algn="l"/>
            <a:r>
              <a:rPr lang="en-US" sz="1800" u="sng" dirty="0" err="1" smtClean="0">
                <a:latin typeface="+mj-lt"/>
              </a:rPr>
              <a:t>Disebelah</a:t>
            </a:r>
            <a:r>
              <a:rPr lang="en-US" sz="1800" u="sng" dirty="0" smtClean="0">
                <a:latin typeface="+mj-lt"/>
              </a:rPr>
              <a:t> </a:t>
            </a:r>
            <a:r>
              <a:rPr lang="en-US" sz="1800" u="sng" dirty="0" err="1" smtClean="0">
                <a:latin typeface="+mj-lt"/>
              </a:rPr>
              <a:t>kiri</a:t>
            </a:r>
            <a:r>
              <a:rPr lang="en-US" sz="1800" u="sng" dirty="0" smtClean="0">
                <a:latin typeface="+mj-lt"/>
              </a:rPr>
              <a:t> </a:t>
            </a:r>
            <a:r>
              <a:rPr lang="en-US" sz="1800" u="sng" dirty="0" err="1" smtClean="0">
                <a:latin typeface="+mj-lt"/>
              </a:rPr>
              <a:t>kulit</a:t>
            </a:r>
            <a:r>
              <a:rPr lang="en-US" sz="1800" u="sng" dirty="0" smtClean="0">
                <a:latin typeface="+mj-lt"/>
              </a:rPr>
              <a:t> fail:</a:t>
            </a:r>
          </a:p>
          <a:p>
            <a:pPr lvl="0" algn="l"/>
            <a:endParaRPr lang="en-US" sz="1800" dirty="0">
              <a:latin typeface="+mj-lt"/>
            </a:endParaRPr>
          </a:p>
          <a:p>
            <a:pPr marL="400050" lvl="0" indent="-400050" algn="l">
              <a:buAutoNum type="romanLcParenR"/>
            </a:pPr>
            <a:r>
              <a:rPr lang="en-US" sz="1800" dirty="0" err="1" smtClean="0">
                <a:latin typeface="+mj-lt"/>
              </a:rPr>
              <a:t>Ringkasan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keterangan</a:t>
            </a:r>
            <a:endParaRPr lang="en-US" sz="1800" dirty="0" smtClean="0">
              <a:latin typeface="+mj-lt"/>
            </a:endParaRPr>
          </a:p>
          <a:p>
            <a:pPr lvl="0" algn="l"/>
            <a:endParaRPr lang="en-US" sz="1800" dirty="0">
              <a:latin typeface="+mj-lt"/>
            </a:endParaRPr>
          </a:p>
          <a:p>
            <a:pPr algn="l"/>
            <a:r>
              <a:rPr lang="nb-NO" sz="1800" dirty="0">
                <a:latin typeface="+mj-lt"/>
              </a:rPr>
              <a:t> </a:t>
            </a:r>
            <a:endParaRPr lang="en-US" sz="1800" dirty="0">
              <a:latin typeface="+mj-lt"/>
            </a:endParaRPr>
          </a:p>
          <a:p>
            <a:pPr lvl="0" algn="l"/>
            <a:r>
              <a:rPr lang="en-US" sz="1800" u="sng" dirty="0" err="1" smtClean="0">
                <a:latin typeface="+mj-lt"/>
              </a:rPr>
              <a:t>Disebelah</a:t>
            </a:r>
            <a:r>
              <a:rPr lang="en-US" sz="1800" u="sng" dirty="0" smtClean="0">
                <a:latin typeface="+mj-lt"/>
              </a:rPr>
              <a:t> </a:t>
            </a:r>
            <a:r>
              <a:rPr lang="en-US" sz="1800" u="sng" dirty="0" err="1" smtClean="0">
                <a:latin typeface="+mj-lt"/>
              </a:rPr>
              <a:t>kanan</a:t>
            </a:r>
            <a:r>
              <a:rPr lang="en-US" sz="1800" u="sng" dirty="0" smtClean="0">
                <a:latin typeface="+mj-lt"/>
              </a:rPr>
              <a:t> </a:t>
            </a:r>
            <a:r>
              <a:rPr lang="en-US" sz="1800" u="sng" dirty="0" err="1" smtClean="0">
                <a:latin typeface="+mj-lt"/>
              </a:rPr>
              <a:t>kulit</a:t>
            </a:r>
            <a:r>
              <a:rPr lang="en-US" sz="1800" u="sng" dirty="0" smtClean="0">
                <a:latin typeface="+mj-lt"/>
              </a:rPr>
              <a:t> fail:</a:t>
            </a:r>
          </a:p>
          <a:p>
            <a:pPr lvl="0" algn="l"/>
            <a:endParaRPr lang="en-US" sz="1800" dirty="0">
              <a:latin typeface="+mj-lt"/>
            </a:endParaRPr>
          </a:p>
          <a:p>
            <a:pPr marL="400050" lvl="0" indent="-400050" algn="l">
              <a:buAutoNum type="romanLcParenR"/>
            </a:pPr>
            <a:r>
              <a:rPr lang="en-US" sz="1800" dirty="0" err="1" smtClean="0">
                <a:latin typeface="+mj-lt"/>
              </a:rPr>
              <a:t>Kertas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minit</a:t>
            </a:r>
            <a:endParaRPr lang="en-US" sz="1800" dirty="0" smtClean="0">
              <a:latin typeface="+mj-lt"/>
            </a:endParaRPr>
          </a:p>
          <a:p>
            <a:pPr marL="400050" lvl="0" indent="-400050" algn="l">
              <a:buAutoNum type="romanLcParenR"/>
            </a:pPr>
            <a:endParaRPr lang="en-US" sz="1800" dirty="0">
              <a:latin typeface="+mj-lt"/>
            </a:endParaRPr>
          </a:p>
          <a:p>
            <a:pPr marL="400050" lvl="0" indent="-400050" algn="l">
              <a:buAutoNum type="romanLcParenR"/>
            </a:pPr>
            <a:r>
              <a:rPr lang="en-US" sz="1800" dirty="0" err="1" smtClean="0">
                <a:latin typeface="+mj-lt"/>
              </a:rPr>
              <a:t>Izin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mendakwa</a:t>
            </a:r>
            <a:endParaRPr lang="en-US" sz="1800" dirty="0" smtClean="0">
              <a:latin typeface="+mj-lt"/>
            </a:endParaRPr>
          </a:p>
          <a:p>
            <a:pPr marL="400050" lvl="0" indent="-400050" algn="l">
              <a:buAutoNum type="romanLcParenR"/>
            </a:pPr>
            <a:endParaRPr lang="en-US" sz="1800" dirty="0">
              <a:latin typeface="+mj-lt"/>
            </a:endParaRPr>
          </a:p>
          <a:p>
            <a:pPr marL="400050" lvl="0" indent="-400050" algn="l">
              <a:buAutoNum type="romanLcParenR"/>
            </a:pPr>
            <a:r>
              <a:rPr lang="en-US" sz="1800" dirty="0" smtClean="0">
                <a:latin typeface="+mj-lt"/>
              </a:rPr>
              <a:t>Salinan </a:t>
            </a:r>
            <a:r>
              <a:rPr lang="en-US" sz="1800" dirty="0" err="1" smtClean="0">
                <a:latin typeface="+mj-lt"/>
              </a:rPr>
              <a:t>kertas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pertuduhan</a:t>
            </a:r>
            <a:endParaRPr lang="en-US" sz="1800" dirty="0" smtClean="0">
              <a:latin typeface="+mj-lt"/>
            </a:endParaRPr>
          </a:p>
          <a:p>
            <a:pPr marL="400050" lvl="0" indent="-400050" algn="l">
              <a:buAutoNum type="romanLcParenR"/>
            </a:pPr>
            <a:endParaRPr lang="en-US" sz="1800" dirty="0" smtClean="0">
              <a:latin typeface="+mj-lt"/>
            </a:endParaRPr>
          </a:p>
          <a:p>
            <a:pPr marL="400050" lvl="0" indent="-400050" algn="l">
              <a:buAutoNum type="romanLcParenR"/>
            </a:pPr>
            <a:r>
              <a:rPr lang="en-US" sz="1800" dirty="0" err="1" smtClean="0">
                <a:latin typeface="+mj-lt"/>
              </a:rPr>
              <a:t>Saman</a:t>
            </a:r>
            <a:endParaRPr lang="en-US" sz="1800" dirty="0" smtClean="0">
              <a:latin typeface="+mj-lt"/>
            </a:endParaRPr>
          </a:p>
          <a:p>
            <a:pPr marL="400050" lvl="0" indent="-400050" algn="l">
              <a:buAutoNum type="romanLcParenR"/>
            </a:pPr>
            <a:endParaRPr lang="en-US" sz="1800" dirty="0" smtClean="0">
              <a:latin typeface="+mj-lt"/>
            </a:endParaRPr>
          </a:p>
          <a:p>
            <a:pPr marL="400050" lvl="0" indent="-400050" algn="l">
              <a:buAutoNum type="romanLcParenR"/>
            </a:pPr>
            <a:r>
              <a:rPr lang="en-US" sz="1800" dirty="0" err="1" smtClean="0">
                <a:latin typeface="+mj-lt"/>
              </a:rPr>
              <a:t>Pengaduan</a:t>
            </a:r>
            <a:endParaRPr lang="en-US" sz="1800" dirty="0" smtClean="0">
              <a:latin typeface="+mj-lt"/>
            </a:endParaRPr>
          </a:p>
          <a:p>
            <a:pPr marL="400050" lvl="0" indent="-400050" algn="l">
              <a:buAutoNum type="romanLcParenR"/>
            </a:pPr>
            <a:endParaRPr lang="en-US" sz="1800" dirty="0">
              <a:latin typeface="+mj-lt"/>
            </a:endParaRPr>
          </a:p>
          <a:p>
            <a:pPr marL="400050" lvl="0" indent="-400050" algn="l">
              <a:buAutoNum type="romanLcParenR"/>
            </a:pPr>
            <a:r>
              <a:rPr lang="en-US" sz="1800" dirty="0" err="1" smtClean="0">
                <a:latin typeface="+mj-lt"/>
              </a:rPr>
              <a:t>Fakta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kes</a:t>
            </a:r>
            <a:endParaRPr lang="en-US" sz="1800" dirty="0">
              <a:latin typeface="+mj-lt"/>
            </a:endParaRPr>
          </a:p>
          <a:p>
            <a:pPr lvl="0" algn="l"/>
            <a:endParaRPr lang="en-US" sz="1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76200"/>
            <a:ext cx="312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SUSUNAN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KERTAS SIASATAN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37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458200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nb-NO" sz="1800" dirty="0">
                <a:latin typeface="+mj-lt"/>
              </a:rPr>
              <a:t> </a:t>
            </a:r>
            <a:endParaRPr lang="en-US" sz="1800" dirty="0">
              <a:latin typeface="+mj-lt"/>
            </a:endParaRPr>
          </a:p>
          <a:p>
            <a:pPr algn="just"/>
            <a:r>
              <a:rPr lang="nb-NO" sz="1800" dirty="0">
                <a:latin typeface="+mj-lt"/>
              </a:rPr>
              <a:t> </a:t>
            </a:r>
            <a:endParaRPr lang="en-US" sz="1800" dirty="0">
              <a:latin typeface="+mj-lt"/>
            </a:endParaRPr>
          </a:p>
          <a:p>
            <a:pPr lvl="0" algn="just"/>
            <a:r>
              <a:rPr lang="en-US" sz="1800" dirty="0" smtClean="0">
                <a:latin typeface="+mj-lt"/>
              </a:rPr>
              <a:t>vii) </a:t>
            </a:r>
            <a:r>
              <a:rPr lang="en-US" sz="1800" dirty="0" err="1" smtClean="0">
                <a:latin typeface="+mj-lt"/>
              </a:rPr>
              <a:t>Laporan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Polis </a:t>
            </a:r>
            <a:r>
              <a:rPr lang="en-US" sz="1800" dirty="0" err="1">
                <a:latin typeface="+mj-lt"/>
              </a:rPr>
              <a:t>akan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ditanda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dengan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huruf</a:t>
            </a:r>
            <a:r>
              <a:rPr lang="en-US" sz="1800" dirty="0">
                <a:latin typeface="+mj-lt"/>
              </a:rPr>
              <a:t> A, AA, AAA…. </a:t>
            </a:r>
          </a:p>
          <a:p>
            <a:pPr algn="just"/>
            <a:r>
              <a:rPr lang="en-US" sz="1800" dirty="0">
                <a:latin typeface="+mj-lt"/>
              </a:rPr>
              <a:t> </a:t>
            </a:r>
          </a:p>
          <a:p>
            <a:pPr lvl="0" algn="just"/>
            <a:r>
              <a:rPr lang="en-US" sz="1800" dirty="0">
                <a:latin typeface="+mj-lt"/>
              </a:rPr>
              <a:t>v</a:t>
            </a:r>
            <a:r>
              <a:rPr lang="en-US" sz="1800" dirty="0" smtClean="0">
                <a:latin typeface="+mj-lt"/>
              </a:rPr>
              <a:t>iii) </a:t>
            </a:r>
            <a:r>
              <a:rPr lang="en-US" sz="1800" dirty="0" err="1" smtClean="0">
                <a:latin typeface="+mj-lt"/>
              </a:rPr>
              <a:t>Percakapan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saksi-saksi</a:t>
            </a:r>
            <a:r>
              <a:rPr lang="en-US" sz="1800" dirty="0">
                <a:latin typeface="+mj-lt"/>
              </a:rPr>
              <a:t> A1, A2, A3 ………</a:t>
            </a:r>
          </a:p>
          <a:p>
            <a:pPr algn="just"/>
            <a:r>
              <a:rPr lang="en-US" sz="1800" dirty="0">
                <a:latin typeface="+mj-lt"/>
              </a:rPr>
              <a:t> </a:t>
            </a:r>
          </a:p>
          <a:p>
            <a:pPr lvl="0" algn="just"/>
            <a:r>
              <a:rPr lang="en-US" sz="1800" dirty="0" smtClean="0">
                <a:latin typeface="+mj-lt"/>
              </a:rPr>
              <a:t>ix) </a:t>
            </a:r>
            <a:r>
              <a:rPr lang="en-US" sz="1800" dirty="0" err="1" smtClean="0">
                <a:latin typeface="+mj-lt"/>
              </a:rPr>
              <a:t>Percakapan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Orang </a:t>
            </a:r>
            <a:r>
              <a:rPr lang="en-US" sz="1800" dirty="0" err="1">
                <a:latin typeface="+mj-lt"/>
              </a:rPr>
              <a:t>Kena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Saman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(</a:t>
            </a:r>
            <a:r>
              <a:rPr lang="en-US" sz="1800" dirty="0" smtClean="0">
                <a:latin typeface="+mj-lt"/>
              </a:rPr>
              <a:t>OKS) </a:t>
            </a:r>
            <a:r>
              <a:rPr lang="en-US" sz="1800" dirty="0">
                <a:latin typeface="+mj-lt"/>
              </a:rPr>
              <a:t>B1, B2, B3.………. </a:t>
            </a:r>
          </a:p>
          <a:p>
            <a:pPr algn="just"/>
            <a:r>
              <a:rPr lang="en-US" sz="1800" dirty="0">
                <a:latin typeface="+mj-lt"/>
              </a:rPr>
              <a:t> </a:t>
            </a:r>
          </a:p>
          <a:p>
            <a:pPr lvl="0" algn="just"/>
            <a:r>
              <a:rPr lang="en-US" sz="1800" dirty="0" smtClean="0">
                <a:latin typeface="+mj-lt"/>
              </a:rPr>
              <a:t>x) </a:t>
            </a:r>
            <a:r>
              <a:rPr lang="en-US" sz="1800" dirty="0" err="1" smtClean="0">
                <a:latin typeface="+mj-lt"/>
              </a:rPr>
              <a:t>Diari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penyiasatan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mesti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dibuat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oleh</a:t>
            </a:r>
            <a:r>
              <a:rPr lang="en-US" sz="1800" dirty="0">
                <a:latin typeface="+mj-lt"/>
              </a:rPr>
              <a:t> I.O </a:t>
            </a:r>
            <a:r>
              <a:rPr lang="en-US" sz="1800" dirty="0" err="1">
                <a:latin typeface="+mj-lt"/>
              </a:rPr>
              <a:t>kes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dan</a:t>
            </a:r>
            <a:r>
              <a:rPr lang="en-US" sz="1800" dirty="0">
                <a:latin typeface="+mj-lt"/>
              </a:rPr>
              <a:t> mana-mana </a:t>
            </a:r>
            <a:r>
              <a:rPr lang="en-US" sz="1800" dirty="0" err="1">
                <a:latin typeface="+mj-lt"/>
              </a:rPr>
              <a:t>saksi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dibenarkan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menulis</a:t>
            </a:r>
            <a:r>
              <a:rPr lang="en-US" sz="1800" dirty="0">
                <a:latin typeface="+mj-lt"/>
              </a:rPr>
              <a:t> ID (Investigation </a:t>
            </a:r>
            <a:r>
              <a:rPr lang="en-US" sz="1800" dirty="0" smtClean="0">
                <a:latin typeface="+mj-lt"/>
              </a:rPr>
              <a:t>Diary) </a:t>
            </a:r>
            <a:r>
              <a:rPr lang="en-US" sz="1800" dirty="0" err="1" smtClean="0">
                <a:latin typeface="+mj-lt"/>
              </a:rPr>
              <a:t>akan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ditanda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C1, C2, C3…….. </a:t>
            </a:r>
          </a:p>
          <a:p>
            <a:pPr algn="just"/>
            <a:r>
              <a:rPr lang="en-US" sz="1800" dirty="0">
                <a:latin typeface="+mj-lt"/>
              </a:rPr>
              <a:t> </a:t>
            </a:r>
          </a:p>
          <a:p>
            <a:pPr lvl="0" algn="just"/>
            <a:r>
              <a:rPr lang="en-US" sz="1800" dirty="0" smtClean="0">
                <a:latin typeface="+mj-lt"/>
              </a:rPr>
              <a:t>xi) Folio </a:t>
            </a:r>
            <a:r>
              <a:rPr lang="en-US" sz="1800" dirty="0">
                <a:latin typeface="+mj-lt"/>
              </a:rPr>
              <a:t>D - </a:t>
            </a:r>
            <a:r>
              <a:rPr lang="en-US" sz="1800" dirty="0" err="1">
                <a:latin typeface="+mj-lt"/>
              </a:rPr>
              <a:t>Segala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dokumen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berkaitan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kes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sedang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disiasat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hendaklah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dimasukkan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dalam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kertas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siasatan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ditanda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D1, D2, D3.………… </a:t>
            </a:r>
          </a:p>
          <a:p>
            <a:pPr algn="l"/>
            <a:r>
              <a:rPr lang="en-US" sz="1800" dirty="0">
                <a:latin typeface="+mj-lt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76200"/>
            <a:ext cx="312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SUSUNAN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KERTAS SIASATAN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1143000"/>
            <a:ext cx="8382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</a:t>
            </a:r>
            <a:r>
              <a:rPr lang="en-US" sz="1800" dirty="0" err="1" smtClean="0">
                <a:latin typeface="+mj-lt"/>
              </a:rPr>
              <a:t>eterangan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ringkas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dibuat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oleh</a:t>
            </a:r>
            <a:r>
              <a:rPr lang="en-US" sz="1800" dirty="0" smtClean="0">
                <a:latin typeface="+mj-lt"/>
              </a:rPr>
              <a:t> I.O </a:t>
            </a:r>
            <a:r>
              <a:rPr lang="en-US" sz="1800" dirty="0" err="1" smtClean="0">
                <a:latin typeface="+mj-lt"/>
              </a:rPr>
              <a:t>bagi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maksud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ringkasan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keseluruhan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untuk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membantu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pegawai-pegawai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terlibat</a:t>
            </a:r>
            <a:r>
              <a:rPr lang="en-US" sz="1800" dirty="0" smtClean="0">
                <a:latin typeface="+mj-lt"/>
              </a:rPr>
              <a:t> di </a:t>
            </a:r>
            <a:r>
              <a:rPr lang="en-US" sz="1800" dirty="0" err="1" smtClean="0">
                <a:latin typeface="+mj-lt"/>
              </a:rPr>
              <a:t>dalam</a:t>
            </a:r>
            <a:r>
              <a:rPr lang="en-US" sz="1800" dirty="0" smtClean="0">
                <a:latin typeface="+mj-lt"/>
              </a:rPr>
              <a:t> proses </a:t>
            </a:r>
            <a:r>
              <a:rPr lang="en-US" sz="1800" dirty="0" err="1" smtClean="0">
                <a:latin typeface="+mj-lt"/>
              </a:rPr>
              <a:t>pendakwaan</a:t>
            </a:r>
            <a:r>
              <a:rPr lang="en-US" sz="1800" dirty="0" smtClean="0">
                <a:latin typeface="+mj-lt"/>
              </a:rPr>
              <a:t>.</a:t>
            </a:r>
            <a:endParaRPr lang="en-US" sz="1800" dirty="0">
              <a:latin typeface="+mj-lt"/>
            </a:endParaRPr>
          </a:p>
          <a:p>
            <a:pPr lvl="0" algn="just">
              <a:buClr>
                <a:srgbClr val="0066FF"/>
              </a:buClr>
            </a:pPr>
            <a:endParaRPr lang="en-US" sz="1800" dirty="0" smtClean="0">
              <a:latin typeface="+mj-lt"/>
            </a:endParaRP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dirty="0" err="1" smtClean="0">
                <a:latin typeface="+mj-lt"/>
              </a:rPr>
              <a:t>anya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dibuat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untuk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memudahkan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Pihak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Pendakwaan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untuk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mengetahui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secara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ringkas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latar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belakang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sesuatu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mengenalpasti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intipati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kesalahan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saksi-saksi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memberi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keterangan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serta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eksibit-eksibit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berkaitan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tidak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perlu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membaca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keseluruhan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kertas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siasatan</a:t>
            </a:r>
            <a:r>
              <a:rPr lang="en-US" sz="1800" dirty="0" smtClean="0">
                <a:latin typeface="+mj-lt"/>
              </a:rPr>
              <a:t>.</a:t>
            </a: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+mj-lt"/>
              </a:rPr>
              <a:t>Kertas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minit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hendaklah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mengandungi</a:t>
            </a:r>
            <a:r>
              <a:rPr lang="en-US" sz="1800" dirty="0" smtClean="0">
                <a:latin typeface="+mj-lt"/>
              </a:rPr>
              <a:t> no </a:t>
            </a:r>
            <a:r>
              <a:rPr lang="en-US" sz="1800" dirty="0" err="1" smtClean="0">
                <a:latin typeface="+mj-lt"/>
              </a:rPr>
              <a:t>rujukan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kertas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siasatan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pada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setiap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helai</a:t>
            </a:r>
            <a:r>
              <a:rPr lang="en-US" sz="1800" dirty="0" smtClean="0">
                <a:latin typeface="+mj-lt"/>
              </a:rPr>
              <a:t>.</a:t>
            </a: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+mj-lt"/>
              </a:rPr>
              <a:t>Minit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hendaklah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ringkas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padat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releven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kes</a:t>
            </a:r>
            <a:r>
              <a:rPr lang="en-US" sz="1800" dirty="0" smtClean="0">
                <a:latin typeface="+mj-lt"/>
              </a:rPr>
              <a:t>.</a:t>
            </a: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+mj-lt"/>
              </a:rPr>
              <a:t>Kertas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minit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hendaklah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diletakkan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disebelah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kanan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kertas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siasatan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sentiasa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berada</a:t>
            </a:r>
            <a:r>
              <a:rPr lang="en-US" sz="1800" dirty="0" smtClean="0">
                <a:latin typeface="+mj-lt"/>
              </a:rPr>
              <a:t> di </a:t>
            </a:r>
            <a:r>
              <a:rPr lang="en-US" sz="1800" dirty="0" err="1" smtClean="0">
                <a:latin typeface="+mj-lt"/>
              </a:rPr>
              <a:t>bahagian</a:t>
            </a:r>
            <a:r>
              <a:rPr lang="en-US" sz="1800" dirty="0" smtClean="0">
                <a:latin typeface="+mj-lt"/>
              </a:rPr>
              <a:t> paling </a:t>
            </a:r>
            <a:r>
              <a:rPr lang="en-US" sz="1800" dirty="0" err="1" smtClean="0">
                <a:latin typeface="+mj-lt"/>
              </a:rPr>
              <a:t>atas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isi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kandungan</a:t>
            </a:r>
            <a:r>
              <a:rPr lang="en-US" sz="1800" dirty="0" smtClean="0">
                <a:latin typeface="+mj-lt"/>
              </a:rPr>
              <a:t>.</a:t>
            </a: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+mj-lt"/>
              </a:rPr>
              <a:t>Setiap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minit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hendaklah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dinomborkan</a:t>
            </a:r>
            <a:r>
              <a:rPr lang="en-US" sz="1800" dirty="0" smtClean="0">
                <a:latin typeface="+mj-lt"/>
              </a:rPr>
              <a:t>.</a:t>
            </a:r>
          </a:p>
          <a:p>
            <a:pPr algn="just">
              <a:buClr>
                <a:srgbClr val="0066FF"/>
              </a:buClr>
              <a:buFont typeface="Wingdings" pitchFamily="2" charset="2"/>
              <a:buChar char="§"/>
            </a:pPr>
            <a:endParaRPr lang="en-US" sz="1800" dirty="0">
              <a:latin typeface="+mj-lt"/>
            </a:endParaRPr>
          </a:p>
          <a:p>
            <a:pPr lvl="0" algn="just">
              <a:buClr>
                <a:srgbClr val="0066FF"/>
              </a:buClr>
            </a:pPr>
            <a:endParaRPr lang="en-US" sz="1600" dirty="0" smtClean="0">
              <a:latin typeface="+mj-lt"/>
            </a:endParaRPr>
          </a:p>
          <a:p>
            <a:pPr algn="just"/>
            <a:r>
              <a:rPr lang="en-US" sz="1800" dirty="0" smtClean="0">
                <a:latin typeface="+mj-lt"/>
              </a:rPr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76200"/>
            <a:ext cx="335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KETERANGAN RINGKAS &amp; MINIT </a:t>
            </a: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76200"/>
            <a:ext cx="2514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CONTOH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KETERANGAN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RINGKAS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 t="11942" r="30914" b="7938"/>
          <a:stretch/>
        </p:blipFill>
        <p:spPr bwMode="auto">
          <a:xfrm>
            <a:off x="3188984" y="228600"/>
            <a:ext cx="5497816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143000"/>
            <a:ext cx="8458200" cy="5105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600" dirty="0" smtClean="0">
                <a:latin typeface="+mj-lt"/>
              </a:rPr>
              <a:t> Satu </a:t>
            </a:r>
            <a:r>
              <a:rPr lang="nb-NO" sz="1600" dirty="0">
                <a:latin typeface="+mj-lt"/>
              </a:rPr>
              <a:t>rekod </a:t>
            </a:r>
            <a:r>
              <a:rPr lang="nb-NO" sz="1600" dirty="0" smtClean="0">
                <a:latin typeface="+mj-lt"/>
              </a:rPr>
              <a:t>bertulis terpenting </a:t>
            </a:r>
            <a:r>
              <a:rPr lang="nb-NO" sz="1600" dirty="0">
                <a:latin typeface="+mj-lt"/>
              </a:rPr>
              <a:t>bagi seorang pegawai </a:t>
            </a:r>
            <a:r>
              <a:rPr lang="nb-NO" sz="1600" dirty="0" smtClean="0">
                <a:latin typeface="+mj-lt"/>
              </a:rPr>
              <a:t>penyiasat.</a:t>
            </a:r>
            <a:endParaRPr lang="en-US" sz="1600" dirty="0" smtClean="0">
              <a:latin typeface="+mj-lt"/>
            </a:endParaRPr>
          </a:p>
          <a:p>
            <a:pPr lvl="0" algn="l">
              <a:buClr>
                <a:srgbClr val="0066FF"/>
              </a:buClr>
              <a:buFont typeface="Wingdings" pitchFamily="2" charset="2"/>
              <a:buChar char="§"/>
            </a:pPr>
            <a:endParaRPr lang="en-US" sz="1600" dirty="0" smtClean="0">
              <a:latin typeface="+mj-lt"/>
            </a:endParaRPr>
          </a:p>
          <a:p>
            <a:pPr lvl="0" algn="l"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 </a:t>
            </a:r>
            <a:r>
              <a:rPr lang="nb-NO" sz="1600" dirty="0" smtClean="0">
                <a:latin typeface="+mj-lt"/>
              </a:rPr>
              <a:t>Ditulis </a:t>
            </a:r>
            <a:r>
              <a:rPr lang="nb-NO" sz="1600" dirty="0">
                <a:latin typeface="+mj-lt"/>
              </a:rPr>
              <a:t>setiap hari </a:t>
            </a:r>
            <a:r>
              <a:rPr lang="en-US" sz="1600" dirty="0" err="1">
                <a:latin typeface="+mj-lt"/>
              </a:rPr>
              <a:t>apa-apa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jua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disiasat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memasukkan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tarikh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masa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perintah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laporan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terhadap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kesalahan</a:t>
            </a:r>
            <a:r>
              <a:rPr lang="en-US" sz="1600" dirty="0">
                <a:latin typeface="+mj-lt"/>
              </a:rPr>
              <a:t> </a:t>
            </a:r>
            <a:r>
              <a:rPr lang="nb-NO" sz="1600" dirty="0" smtClean="0">
                <a:latin typeface="+mj-lt"/>
              </a:rPr>
              <a:t>hingga </a:t>
            </a:r>
            <a:r>
              <a:rPr lang="nb-NO" sz="1600" dirty="0">
                <a:latin typeface="+mj-lt"/>
              </a:rPr>
              <a:t>laporan akhir penyiasatan dikemukakan kepada </a:t>
            </a:r>
            <a:r>
              <a:rPr lang="nb-NO" sz="1600" dirty="0" smtClean="0">
                <a:latin typeface="+mj-lt"/>
              </a:rPr>
              <a:t>Pendakwaraya.</a:t>
            </a:r>
          </a:p>
          <a:p>
            <a:pPr lvl="0" algn="l">
              <a:buClr>
                <a:srgbClr val="0066FF"/>
              </a:buClr>
              <a:buFont typeface="Wingdings" pitchFamily="2" charset="2"/>
              <a:buChar char="§"/>
            </a:pPr>
            <a:endParaRPr lang="en-US" sz="1600" dirty="0" smtClean="0">
              <a:latin typeface="+mj-lt"/>
            </a:endParaRPr>
          </a:p>
          <a:p>
            <a:pPr lvl="0" algn="l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600" dirty="0" smtClean="0">
                <a:latin typeface="+mj-lt"/>
              </a:rPr>
              <a:t> Mengambil </a:t>
            </a:r>
            <a:r>
              <a:rPr lang="nb-NO" sz="1600" dirty="0">
                <a:latin typeface="+mj-lt"/>
              </a:rPr>
              <a:t>kira masa pegawai penyiasat memulakan siasatan hingga selesai siasatan. Tempat yang dilawati dan perkara yang dijumpai /terjadi semasa siasatan dijalankan oleh pegawai penyiasat juga </a:t>
            </a:r>
            <a:r>
              <a:rPr lang="nb-NO" sz="1600" dirty="0" smtClean="0">
                <a:latin typeface="+mj-lt"/>
              </a:rPr>
              <a:t>dicatatkan.</a:t>
            </a:r>
          </a:p>
          <a:p>
            <a:pPr lvl="0" algn="l">
              <a:buClr>
                <a:srgbClr val="0066FF"/>
              </a:buClr>
            </a:pPr>
            <a:endParaRPr lang="en-US" sz="1600" dirty="0" smtClean="0">
              <a:latin typeface="+mj-lt"/>
            </a:endParaRPr>
          </a:p>
          <a:p>
            <a:pPr lvl="0" algn="l"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1600" dirty="0">
                <a:latin typeface="+mj-lt"/>
              </a:rPr>
              <a:t> </a:t>
            </a:r>
            <a:r>
              <a:rPr lang="nb-NO" sz="1600" dirty="0" smtClean="0">
                <a:latin typeface="+mj-lt"/>
              </a:rPr>
              <a:t>Tanda </a:t>
            </a:r>
            <a:r>
              <a:rPr lang="nb-NO" sz="1600" dirty="0">
                <a:latin typeface="+mj-lt"/>
              </a:rPr>
              <a:t>kepada ID – C1 (Folio dalam Kertas Penyiasatan) dan ditandakan C2 dan seterusnya jika lebih dari seorang menulis </a:t>
            </a:r>
            <a:r>
              <a:rPr lang="nb-NO" sz="1600" dirty="0" smtClean="0">
                <a:latin typeface="+mj-lt"/>
              </a:rPr>
              <a:t>ID.</a:t>
            </a:r>
          </a:p>
          <a:p>
            <a:pPr lvl="0" algn="l">
              <a:buClr>
                <a:srgbClr val="0066FF"/>
              </a:buClr>
            </a:pPr>
            <a:endParaRPr lang="en-US" sz="1600" dirty="0" smtClean="0">
              <a:latin typeface="+mj-lt"/>
            </a:endParaRPr>
          </a:p>
          <a:p>
            <a:pPr lvl="0" algn="l"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maklumat</a:t>
            </a:r>
            <a:r>
              <a:rPr lang="en-US" sz="1600" dirty="0" smtClean="0">
                <a:latin typeface="+mj-lt"/>
              </a:rPr>
              <a:t> yang </a:t>
            </a:r>
            <a:r>
              <a:rPr lang="en-US" sz="1600" dirty="0" err="1" smtClean="0">
                <a:latin typeface="+mj-lt"/>
              </a:rPr>
              <a:t>diperolehi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dari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saksi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semasa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merakam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percakapan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tidak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perlu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direkodkan</a:t>
            </a:r>
            <a:r>
              <a:rPr lang="en-US" sz="1600" dirty="0" smtClean="0">
                <a:latin typeface="+mj-lt"/>
              </a:rPr>
              <a:t> di </a:t>
            </a:r>
            <a:r>
              <a:rPr lang="en-US" sz="1600" dirty="0" err="1" smtClean="0">
                <a:latin typeface="+mj-lt"/>
              </a:rPr>
              <a:t>dalam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diari</a:t>
            </a:r>
            <a:r>
              <a:rPr lang="en-US" sz="1600" dirty="0">
                <a:latin typeface="+mj-lt"/>
              </a:rPr>
              <a:t>.</a:t>
            </a:r>
            <a:endParaRPr lang="en-US" sz="1600" dirty="0" smtClean="0">
              <a:latin typeface="+mj-lt"/>
            </a:endParaRPr>
          </a:p>
          <a:p>
            <a:pPr algn="just"/>
            <a:r>
              <a:rPr lang="en-US" sz="1600" dirty="0" smtClean="0">
                <a:latin typeface="+mj-lt"/>
              </a:rPr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76200"/>
            <a:ext cx="5257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DIARI PENYIASATAN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76200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CONTOH DIARI PENYIASATAN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858838"/>
            <a:ext cx="8382000" cy="53895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+mj-lt"/>
              </a:rPr>
              <a:t>DIARI </a:t>
            </a:r>
            <a:r>
              <a:rPr lang="en-US" sz="1400" dirty="0" smtClean="0">
                <a:latin typeface="+mj-lt"/>
              </a:rPr>
              <a:t>PENYIASATAN</a:t>
            </a:r>
          </a:p>
          <a:p>
            <a:r>
              <a:rPr lang="en-US" sz="1400" dirty="0" smtClean="0">
                <a:latin typeface="+mj-lt"/>
              </a:rPr>
              <a:t>(</a:t>
            </a:r>
            <a:r>
              <a:rPr lang="en-US" sz="1400" dirty="0" err="1" smtClean="0">
                <a:latin typeface="+mj-lt"/>
              </a:rPr>
              <a:t>Bagi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Kegagalan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Memohon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Pecah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Bahagi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Bangunan</a:t>
            </a:r>
            <a:r>
              <a:rPr lang="en-US" sz="1400" dirty="0" smtClean="0">
                <a:latin typeface="+mj-lt"/>
              </a:rPr>
              <a:t>, </a:t>
            </a:r>
          </a:p>
          <a:p>
            <a:r>
              <a:rPr lang="en-US" sz="1400" dirty="0" err="1" smtClean="0">
                <a:latin typeface="+mj-lt"/>
              </a:rPr>
              <a:t>Seksyen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8 </a:t>
            </a:r>
            <a:r>
              <a:rPr lang="en-US" sz="1400" dirty="0" err="1">
                <a:latin typeface="+mj-lt"/>
              </a:rPr>
              <a:t>Akta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Hakmilik</a:t>
            </a:r>
            <a:r>
              <a:rPr lang="en-US" sz="1400" dirty="0">
                <a:latin typeface="+mj-lt"/>
              </a:rPr>
              <a:t> Strata 1985)</a:t>
            </a:r>
          </a:p>
          <a:p>
            <a:r>
              <a:rPr lang="nb-NO" sz="1400" dirty="0" smtClean="0">
                <a:latin typeface="+mj-lt"/>
              </a:rPr>
              <a:t>C1 </a:t>
            </a:r>
            <a:r>
              <a:rPr lang="nb-NO" sz="1400" dirty="0">
                <a:latin typeface="+mj-lt"/>
              </a:rPr>
              <a:t>……… Muka </a:t>
            </a:r>
            <a:r>
              <a:rPr lang="nb-NO" sz="1400" dirty="0" smtClean="0">
                <a:latin typeface="+mj-lt"/>
              </a:rPr>
              <a:t>1</a:t>
            </a:r>
          </a:p>
          <a:p>
            <a:endParaRPr lang="en-US" sz="800" dirty="0">
              <a:latin typeface="+mj-lt"/>
            </a:endParaRPr>
          </a:p>
          <a:p>
            <a:r>
              <a:rPr lang="nb-NO" sz="1400" dirty="0">
                <a:latin typeface="+mj-lt"/>
              </a:rPr>
              <a:t>Pejabat Pengarah Tanah dan Galian Negeri </a:t>
            </a:r>
            <a:r>
              <a:rPr lang="nb-NO" sz="1400" dirty="0" smtClean="0">
                <a:latin typeface="+mj-lt"/>
              </a:rPr>
              <a:t>Selangor</a:t>
            </a:r>
          </a:p>
          <a:p>
            <a:endParaRPr lang="en-US" sz="800" dirty="0">
              <a:latin typeface="+mj-lt"/>
            </a:endParaRPr>
          </a:p>
          <a:p>
            <a:r>
              <a:rPr lang="en-US" sz="1400" dirty="0" err="1" smtClean="0">
                <a:latin typeface="+mj-lt"/>
              </a:rPr>
              <a:t>Kertas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Butir-Butir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Penyiasatan</a:t>
            </a:r>
            <a:r>
              <a:rPr lang="en-US" sz="1400" dirty="0">
                <a:latin typeface="+mj-lt"/>
              </a:rPr>
              <a:t> (</a:t>
            </a:r>
            <a:r>
              <a:rPr lang="en-US" sz="1400" dirty="0" err="1">
                <a:latin typeface="+mj-lt"/>
              </a:rPr>
              <a:t>Nama</a:t>
            </a:r>
            <a:r>
              <a:rPr lang="en-US" sz="1400" dirty="0">
                <a:latin typeface="+mj-lt"/>
              </a:rPr>
              <a:t>/</a:t>
            </a:r>
            <a:r>
              <a:rPr lang="en-US" sz="1400" dirty="0" err="1">
                <a:latin typeface="+mj-lt"/>
              </a:rPr>
              <a:t>Pangkat</a:t>
            </a:r>
            <a:r>
              <a:rPr lang="en-US" sz="1400" dirty="0">
                <a:latin typeface="+mj-lt"/>
              </a:rPr>
              <a:t>)</a:t>
            </a:r>
          </a:p>
          <a:p>
            <a:r>
              <a:rPr lang="en-US" sz="1400" dirty="0" smtClean="0">
                <a:latin typeface="+mj-lt"/>
              </a:rPr>
              <a:t>MARMARA BINTI ZABAR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PENOLONG </a:t>
            </a:r>
            <a:r>
              <a:rPr lang="en-US" sz="1400" dirty="0" smtClean="0">
                <a:latin typeface="+mj-lt"/>
              </a:rPr>
              <a:t>PENGARAH</a:t>
            </a:r>
          </a:p>
          <a:p>
            <a:endParaRPr lang="en-US" sz="800" dirty="0">
              <a:latin typeface="+mj-lt"/>
            </a:endParaRPr>
          </a:p>
          <a:p>
            <a:r>
              <a:rPr lang="en-US" sz="1400" dirty="0">
                <a:latin typeface="+mj-lt"/>
              </a:rPr>
              <a:t> </a:t>
            </a:r>
            <a:r>
              <a:rPr lang="en-US" sz="1400" dirty="0" err="1" smtClean="0">
                <a:latin typeface="+mj-lt"/>
              </a:rPr>
              <a:t>Dalam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Aduan</a:t>
            </a:r>
            <a:r>
              <a:rPr lang="en-US" sz="1400" dirty="0">
                <a:latin typeface="+mj-lt"/>
              </a:rPr>
              <a:t> No. : </a:t>
            </a:r>
            <a:r>
              <a:rPr lang="en-US" sz="1400" dirty="0" smtClean="0">
                <a:latin typeface="+mj-lt"/>
              </a:rPr>
              <a:t>PTG.SEL.51/2/2-S/3-07</a:t>
            </a:r>
          </a:p>
          <a:p>
            <a:endParaRPr lang="en-US" sz="1600" dirty="0" smtClean="0">
              <a:latin typeface="+mj-lt"/>
            </a:endParaRPr>
          </a:p>
          <a:p>
            <a:pPr algn="just"/>
            <a:r>
              <a:rPr lang="en-US" sz="1800" dirty="0" smtClean="0">
                <a:latin typeface="+mj-lt"/>
              </a:rPr>
              <a:t> </a:t>
            </a:r>
          </a:p>
          <a:p>
            <a:r>
              <a:rPr lang="en-US" sz="1600" dirty="0"/>
              <a:t> 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4438"/>
              </p:ext>
            </p:extLst>
          </p:nvPr>
        </p:nvGraphicFramePr>
        <p:xfrm>
          <a:off x="381000" y="3290364"/>
          <a:ext cx="8305801" cy="3186636"/>
        </p:xfrm>
        <a:graphic>
          <a:graphicData uri="http://schemas.openxmlformats.org/drawingml/2006/table">
            <a:tbl>
              <a:tblPr/>
              <a:tblGrid>
                <a:gridCol w="1544947"/>
                <a:gridCol w="1689359"/>
                <a:gridCol w="5071495"/>
              </a:tblGrid>
              <a:tr h="392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j-lt"/>
                          <a:ea typeface="Times New Roman"/>
                        </a:rPr>
                        <a:t>Tarikh</a:t>
                      </a:r>
                      <a:r>
                        <a:rPr lang="en-US" sz="1400" b="1" dirty="0">
                          <a:latin typeface="+mj-lt"/>
                          <a:ea typeface="Times New Roman"/>
                        </a:rPr>
                        <a:t> Dan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j-lt"/>
                          <a:ea typeface="Times New Roman"/>
                        </a:rPr>
                        <a:t>Masa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</a:rPr>
                        <a:t>No. Butir-Butir Penyiasatan</a:t>
                      </a:r>
                      <a:endParaRPr lang="en-US" sz="140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</a:rPr>
                        <a:t>Butir-Butir Penyiasatan</a:t>
                      </a:r>
                      <a:endParaRPr lang="en-US" sz="140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latin typeface="+mj-lt"/>
                          <a:ea typeface="Times New Roman"/>
                        </a:rPr>
                        <a:t>06/06/2008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latin typeface="+mj-lt"/>
                          <a:ea typeface="Times New Roman"/>
                        </a:rPr>
                        <a:t>9.00 pagi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latin typeface="+mj-lt"/>
                          <a:ea typeface="Times New Roman"/>
                        </a:rPr>
                        <a:t>1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latin typeface="+mj-lt"/>
                          <a:ea typeface="Times New Roman"/>
                        </a:rPr>
                        <a:t>Menyemak </a:t>
                      </a:r>
                      <a:r>
                        <a:rPr lang="nb-NO" sz="1400" b="1" dirty="0">
                          <a:latin typeface="+mj-lt"/>
                          <a:ea typeface="Times New Roman"/>
                        </a:rPr>
                        <a:t>fail aduan PTG.Sel.51/2/2-P/17-05 untuk mendapatkan maklumat-maklumat kes. 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latin typeface="+mj-lt"/>
                          <a:ea typeface="Times New Roman"/>
                        </a:rPr>
                        <a:t>09/06/2008</a:t>
                      </a:r>
                      <a:endParaRPr lang="en-US" sz="1400" b="1"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latin typeface="+mj-lt"/>
                          <a:ea typeface="Times New Roman"/>
                        </a:rPr>
                        <a:t>09.00 pagi</a:t>
                      </a:r>
                      <a:endParaRPr lang="en-US" sz="1400" b="1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latin typeface="+mj-lt"/>
                          <a:ea typeface="Times New Roman"/>
                        </a:rPr>
                        <a:t>2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latin typeface="+mj-lt"/>
                          <a:ea typeface="Times New Roman"/>
                        </a:rPr>
                        <a:t>Membuat laporan</a:t>
                      </a:r>
                      <a:r>
                        <a:rPr lang="nb-NO" sz="1400" b="1" baseline="0" dirty="0" smtClean="0">
                          <a:latin typeface="+mj-lt"/>
                          <a:ea typeface="Times New Roman"/>
                        </a:rPr>
                        <a:t> polis di Balai Polis Sepang.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latin typeface="+mj-lt"/>
                          <a:ea typeface="Times New Roman"/>
                        </a:rPr>
                        <a:t>10/06/2008</a:t>
                      </a:r>
                      <a:endParaRPr lang="en-US" sz="1400" b="1"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>
                          <a:latin typeface="+mj-lt"/>
                          <a:ea typeface="Times New Roman"/>
                        </a:rPr>
                        <a:t>09.00 pagi</a:t>
                      </a:r>
                      <a:endParaRPr lang="en-US" sz="1400" b="1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latin typeface="+mj-lt"/>
                          <a:ea typeface="Times New Roman"/>
                        </a:rPr>
                        <a:t>3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Pergi ke Pejabat Pengarah Tanah dan Galian Selangor (PTG) bagi membuat carian hakmilik dan mendapatkan salinan hakmilik HS(D) 7139, PT 12198, Mukim Dengkil, Daerah Sepang, Negeri Selangor</a:t>
                      </a:r>
                      <a:r>
                        <a:rPr lang="ms-MY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. 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6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latin typeface="+mj-lt"/>
                          <a:ea typeface="Times New Roman"/>
                        </a:rPr>
                        <a:t>18/06/2008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latin typeface="+mj-lt"/>
                          <a:ea typeface="Times New Roman"/>
                        </a:rPr>
                        <a:t>09.00 </a:t>
                      </a:r>
                      <a:r>
                        <a:rPr lang="nb-NO" sz="1400" b="1" dirty="0" smtClean="0">
                          <a:latin typeface="+mj-lt"/>
                          <a:ea typeface="Times New Roman"/>
                        </a:rPr>
                        <a:t>pagi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latin typeface="+mj-lt"/>
                          <a:ea typeface="Times New Roman"/>
                        </a:rPr>
                        <a:t>4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Pergi ke pejabat SSM untuk membuat carian pensyarikatan bagi View Indah Sdn. Bhd. (tuan tanah) dan Parasida Sdn. Bhd. (pemaju).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400" b="1" dirty="0">
                        <a:latin typeface="+mj-lt"/>
                        <a:ea typeface="Times New Roman"/>
                      </a:endParaRPr>
                    </a:p>
                  </a:txBody>
                  <a:tcPr marL="53828" marR="5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  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76200"/>
            <a:ext cx="441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PENYEDIAAN RAKAMAN PERCAKAPAN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8600" y="990600"/>
            <a:ext cx="8534400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+mj-lt"/>
              </a:rPr>
              <a:t> Memperkenalkan diri dan memaklumkan tujuan rakaman percakapan dibuat.</a:t>
            </a: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endParaRPr lang="nb-NO" sz="1800" dirty="0" smtClean="0">
              <a:latin typeface="+mj-lt"/>
            </a:endParaRP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+mj-lt"/>
              </a:rPr>
              <a:t>Pastikan orang yang diperiksa memahami keterangan yang dibuat dan dibacakan kepada beliau dengan bahasa yang difahami.</a:t>
            </a: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endParaRPr lang="nb-NO" sz="1800" dirty="0" smtClean="0">
              <a:latin typeface="+mj-lt"/>
            </a:endParaRP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+mj-lt"/>
              </a:rPr>
              <a:t>Merakam berbentuk karangan/soal jawab/ kedua-duanya.</a:t>
            </a: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endParaRPr lang="nb-NO" sz="1800" dirty="0" smtClean="0">
              <a:latin typeface="+mj-lt"/>
            </a:endParaRP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+mj-lt"/>
              </a:rPr>
              <a:t>Selesai rakaman, pegawai merakam perlu membaca semula dan mesti bertanyakan soalan samada pengadu/saksi/OKS ingin menambah, mengubah, meminda percakapan.</a:t>
            </a: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endParaRPr lang="nb-NO" sz="1800" dirty="0" smtClean="0">
              <a:latin typeface="+mj-lt"/>
            </a:endParaRP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+mj-lt"/>
              </a:rPr>
              <a:t>Pastikan setiap helaian borang percakapan ditandatangani oleh pengadu/saksi/OKS atau jurubahasa jika ada. Jika saksi buta huruf cap jari hendaklah diturunkan di setiap helaian.</a:t>
            </a: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endParaRPr lang="nb-NO" sz="1800" dirty="0" smtClean="0">
              <a:latin typeface="+mj-lt"/>
            </a:endParaRP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+mj-lt"/>
              </a:rPr>
              <a:t>Saksi yang enggan bekerjasama untuk hadir boleh dilaporkan kepada Majistret untuk dikeluarkan waran bagi memastikan kehadiran saksi (sek. 421AB(2) KTN)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447800"/>
            <a:ext cx="85344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nb-NO" sz="1800" dirty="0" smtClean="0">
                <a:latin typeface="+mj-lt"/>
              </a:rPr>
              <a:t> Kanun Tanah Negara seksyen 421AA memperuntukkan </a:t>
            </a:r>
            <a:r>
              <a:rPr lang="nb-NO" sz="1800" dirty="0">
                <a:latin typeface="+mj-lt"/>
              </a:rPr>
              <a:t>kuasa bagi mana-mana Pengarah Negeri atau Pentadbir Tanah bagi menyiasat kesalahan di bawahnya. </a:t>
            </a:r>
            <a:r>
              <a:rPr lang="en-US" sz="1800" dirty="0" err="1">
                <a:latin typeface="+mj-lt"/>
              </a:rPr>
              <a:t>Seksyen</a:t>
            </a:r>
            <a:r>
              <a:rPr lang="en-US" sz="1800" dirty="0">
                <a:latin typeface="+mj-lt"/>
              </a:rPr>
              <a:t> 421AB </a:t>
            </a:r>
            <a:r>
              <a:rPr lang="en-US" sz="1800" dirty="0" err="1">
                <a:latin typeface="+mj-lt"/>
              </a:rPr>
              <a:t>Kanun</a:t>
            </a:r>
            <a:r>
              <a:rPr lang="en-US" sz="1800" dirty="0">
                <a:latin typeface="+mj-lt"/>
              </a:rPr>
              <a:t> Tanah Negara </a:t>
            </a:r>
            <a:r>
              <a:rPr lang="en-US" sz="1800" dirty="0" err="1">
                <a:latin typeface="+mj-lt"/>
              </a:rPr>
              <a:t>memperuntukkan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bahawa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Pegawai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Penyiasat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dalam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menjalankan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siasatan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boleh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dengan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secara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bertulis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mengarahkan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kehadiran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saksi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pejabatnya</a:t>
            </a:r>
            <a:r>
              <a:rPr lang="en-US" sz="1800" dirty="0">
                <a:latin typeface="+mj-lt"/>
              </a:rPr>
              <a:t>.</a:t>
            </a:r>
            <a:endParaRPr lang="en-US" sz="1800" dirty="0" smtClean="0">
              <a:latin typeface="+mj-lt"/>
            </a:endParaRP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Menurut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Seksyen</a:t>
            </a:r>
            <a:r>
              <a:rPr lang="en-US" sz="1800" dirty="0">
                <a:latin typeface="+mj-lt"/>
              </a:rPr>
              <a:t> 421AC </a:t>
            </a:r>
            <a:r>
              <a:rPr lang="en-US" sz="1800" dirty="0" err="1">
                <a:latin typeface="+mj-lt"/>
              </a:rPr>
              <a:t>Kanun</a:t>
            </a:r>
            <a:r>
              <a:rPr lang="en-US" sz="1800" dirty="0">
                <a:latin typeface="+mj-lt"/>
              </a:rPr>
              <a:t> Tanah Negara, </a:t>
            </a:r>
            <a:r>
              <a:rPr lang="en-US" sz="1800" dirty="0" err="1">
                <a:latin typeface="+mj-lt"/>
              </a:rPr>
              <a:t>Pegawai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Penyiasat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menjalankan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siasatan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boleh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membuat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pemeriksaan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lisan</a:t>
            </a:r>
            <a:r>
              <a:rPr lang="en-US" sz="1800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mana-mana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orang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kemudian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mencatatkan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segala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percakapan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secara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bertulis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Seseorang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itu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boleh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tidak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menjawab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soalan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jika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soalan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boleh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mendedahkan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beliau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kepada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tuduhan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jenayah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hukuman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atau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rampasan</a:t>
            </a:r>
            <a:r>
              <a:rPr lang="en-US" sz="1800" dirty="0">
                <a:latin typeface="+mj-lt"/>
              </a:rPr>
              <a:t>.</a:t>
            </a:r>
            <a:endParaRPr lang="nb-NO" sz="1800" dirty="0" smtClean="0">
              <a:latin typeface="+mj-lt"/>
            </a:endParaRPr>
          </a:p>
          <a:p>
            <a:pPr lvl="0" algn="just">
              <a:buClr>
                <a:srgbClr val="0066FF"/>
              </a:buClr>
              <a:buFont typeface="Wingdings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 lvl="0" algn="l">
              <a:buClr>
                <a:srgbClr val="0066FF"/>
              </a:buClr>
            </a:pPr>
            <a:endParaRPr lang="en-US" sz="1800" dirty="0" smtClean="0">
              <a:latin typeface="+mj-lt"/>
            </a:endParaRPr>
          </a:p>
          <a:p>
            <a:pPr lvl="0" algn="l">
              <a:buClr>
                <a:srgbClr val="0066FF"/>
              </a:buClr>
            </a:pPr>
            <a:endParaRPr lang="nb-NO" sz="1800" dirty="0" smtClean="0">
              <a:latin typeface="+mj-lt"/>
            </a:endParaRPr>
          </a:p>
          <a:p>
            <a:pPr lvl="0" algn="l">
              <a:buClr>
                <a:srgbClr val="0066FF"/>
              </a:buClr>
            </a:pPr>
            <a:endParaRPr lang="en-US" sz="1800" dirty="0" smtClean="0">
              <a:latin typeface="+mj-lt"/>
            </a:endParaRPr>
          </a:p>
          <a:p>
            <a:r>
              <a:rPr lang="en-US" sz="16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76200"/>
            <a:ext cx="434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MERAKAM PERCAKAPAN SAKSI</a:t>
            </a: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"/>
            <a:ext cx="5486400" cy="6477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76200"/>
            <a:ext cx="2819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CONTOH SOALAN PERCAKAPAN DALAM PEMERIKSAAN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015192"/>
            <a:ext cx="2438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SAKSI – PENDAFTAR HAKMILIK</a:t>
            </a:r>
            <a:endParaRPr lang="en-US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309563"/>
            <a:ext cx="6200775" cy="6238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TEMPOH MASA WAJIB MEMOHON CPSP 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5295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400"/>
                <a:gridCol w="1751660"/>
                <a:gridCol w="1698037"/>
                <a:gridCol w="1519297"/>
                <a:gridCol w="1787406"/>
              </a:tblGrid>
              <a:tr h="21338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PERUNTUKAN AKTA 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KEADAAN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TEMPOH WAJIB MEMOHON CPSP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</a:tr>
              <a:tr h="723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SEBELUM KUAT KUASA AKTA A1450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SELEPAS KUAT KUASA AKTA A1450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SELEPAS KUAT KUASA PINDAAN 2016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9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Subseksyen 8(2)(a)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Penjualan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pertama</a:t>
                      </a:r>
                      <a:r>
                        <a:rPr lang="en-US" sz="1400" dirty="0">
                          <a:effectLst/>
                        </a:rPr>
                        <a:t> &amp;</a:t>
                      </a:r>
                    </a:p>
                    <a:p>
                      <a:pPr algn="l"/>
                      <a:r>
                        <a:rPr lang="en-US" sz="1400" dirty="0" err="1">
                          <a:effectLst/>
                        </a:rPr>
                        <a:t>Dokumen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memperakui</a:t>
                      </a:r>
                      <a:r>
                        <a:rPr lang="en-US" sz="1400" dirty="0">
                          <a:effectLst/>
                        </a:rPr>
                        <a:t> SSS</a:t>
                      </a:r>
                    </a:p>
                    <a:p>
                      <a:pPr marL="217170" algn="l"/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bulan dari tarikh dokumen memperakui SSS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</a:tr>
              <a:tr h="4342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Subseksyen 8(2)(b)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Penjualan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pertama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CCC/CFO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bulan dari tarikh  CCC/CFO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</a:tr>
              <a:tr h="14936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Subseksyen 8(2)(c)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CCC/CFO &amp;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Penjualan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pertama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 </a:t>
                      </a:r>
                      <a:r>
                        <a:rPr lang="en-US" sz="1400" dirty="0" err="1">
                          <a:effectLst/>
                        </a:rPr>
                        <a:t>bulan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dari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tarikh</a:t>
                      </a:r>
                      <a:r>
                        <a:rPr lang="en-US" sz="1400" dirty="0">
                          <a:effectLst/>
                        </a:rPr>
                        <a:t>  CCC/CFO  </a:t>
                      </a:r>
                      <a:r>
                        <a:rPr lang="en-US" sz="1400" dirty="0" err="1">
                          <a:effectLst/>
                        </a:rPr>
                        <a:t>atau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penjualan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pertama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mengikut</a:t>
                      </a:r>
                      <a:r>
                        <a:rPr lang="en-US" sz="1400" dirty="0">
                          <a:effectLst/>
                        </a:rPr>
                        <a:t> mana-mana yang </a:t>
                      </a:r>
                      <a:r>
                        <a:rPr lang="en-US" sz="1400" dirty="0" err="1">
                          <a:effectLst/>
                        </a:rPr>
                        <a:t>terkemudian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</a:tr>
              <a:tr h="6401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Subseksyen 8(2)(d)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CCC/CFO &amp;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Penjualan pertama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 </a:t>
                      </a:r>
                      <a:r>
                        <a:rPr lang="en-US" sz="1400" dirty="0" err="1">
                          <a:effectLst/>
                        </a:rPr>
                        <a:t>bulan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dari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tarikh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kuatkuasa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Akta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</a:tr>
              <a:tr h="7237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Subseksyen 8(2)(e)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CCC/CFO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Penjualan pertama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 </a:t>
                      </a:r>
                      <a:r>
                        <a:rPr lang="en-US" sz="1400" dirty="0" err="1">
                          <a:effectLst/>
                        </a:rPr>
                        <a:t>bulan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dari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tarikh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penjualan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pertama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5" marR="519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2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76200"/>
            <a:ext cx="350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CONTOH KRONOLOGI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KES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5066" r="27413" b="6481"/>
          <a:stretch/>
        </p:blipFill>
        <p:spPr bwMode="auto">
          <a:xfrm>
            <a:off x="3048000" y="228600"/>
            <a:ext cx="5638800" cy="64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76200"/>
            <a:ext cx="228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CONTOH FAKTA KES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t="5300" r="28250" b="6447"/>
          <a:stretch/>
        </p:blipFill>
        <p:spPr bwMode="auto">
          <a:xfrm>
            <a:off x="3048000" y="68997"/>
            <a:ext cx="5475514" cy="6723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76200"/>
            <a:ext cx="320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CONTOH KERTAS PERTUDUHAN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6603" r="28174" b="26984"/>
          <a:stretch/>
        </p:blipFill>
        <p:spPr bwMode="auto">
          <a:xfrm>
            <a:off x="1905000" y="858838"/>
            <a:ext cx="6193971" cy="5693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96838"/>
            <a:ext cx="609600" cy="762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80207" y="477044"/>
            <a:ext cx="762000" cy="1587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76200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CONTOH IZIN MENDAKWA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t="17129" r="28225" b="13156"/>
          <a:stretch/>
        </p:blipFill>
        <p:spPr bwMode="auto">
          <a:xfrm>
            <a:off x="1676400" y="907197"/>
            <a:ext cx="5961265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    </a:t>
            </a:r>
            <a:r>
              <a:rPr lang="en-US" altLang="en-US" dirty="0" err="1" smtClean="0"/>
              <a:t>Bagi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kertas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siasatan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telah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dibuka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sebelum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kuatkuasa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pemakaian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Akta</a:t>
            </a:r>
            <a:r>
              <a:rPr lang="en-US" altLang="en-US" dirty="0" smtClean="0"/>
              <a:t> A1450, </a:t>
            </a:r>
            <a:r>
              <a:rPr lang="en-US" altLang="en-US" dirty="0" err="1" smtClean="0"/>
              <a:t>kertas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siasatan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hendaklah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dibuka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semula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selaras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Pindaan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6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539425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Terima</a:t>
            </a:r>
            <a:r>
              <a:rPr lang="en-US" b="1" dirty="0"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 </a:t>
            </a:r>
            <a:r>
              <a:rPr lang="en-US" b="1" dirty="0" err="1"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Kasih</a:t>
            </a:r>
            <a:endParaRPr lang="en-US" b="1" dirty="0"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atin typeface="+mn-lt"/>
            </a:endParaRPr>
          </a:p>
        </p:txBody>
      </p:sp>
      <p:pic>
        <p:nvPicPr>
          <p:cNvPr id="5" name="Picture 6" descr="jkptg-logo-primary.jpg"/>
          <p:cNvPicPr>
            <a:picLocks noChangeAspect="1"/>
          </p:cNvPicPr>
          <p:nvPr/>
        </p:nvPicPr>
        <p:blipFill>
          <a:blip r:embed="rId2"/>
          <a:srcRect l="15714" t="32857" r="18571" b="35715"/>
          <a:stretch>
            <a:fillRect/>
          </a:stretch>
        </p:blipFill>
        <p:spPr bwMode="auto">
          <a:xfrm>
            <a:off x="152400" y="4343400"/>
            <a:ext cx="1274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4300" y="5029200"/>
            <a:ext cx="5905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 eaLnBrk="1" hangingPunct="1"/>
            <a:r>
              <a:rPr lang="en-US" altLang="en-US" sz="1600" dirty="0">
                <a:solidFill>
                  <a:srgbClr val="C00000"/>
                </a:solidFill>
                <a:latin typeface="Calibri" pitchFamily="34" charset="0"/>
              </a:rPr>
              <a:t>BAHAGIAN HAKMILIK STRATA &amp; STRATUM</a:t>
            </a:r>
          </a:p>
          <a:p>
            <a:pPr lvl="0" algn="l" eaLnBrk="1" hangingPunct="1"/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Jabatan</a:t>
            </a:r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 Ketua Pengarah Tanah </a:t>
            </a:r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dan</a:t>
            </a:r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Galian</a:t>
            </a:r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 (Persekutuan)</a:t>
            </a:r>
          </a:p>
          <a:p>
            <a:pPr lvl="0" algn="l" eaLnBrk="1" hangingPunct="1"/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Aras G, Podium 1</a:t>
            </a:r>
          </a:p>
          <a:p>
            <a:pPr lvl="0" algn="l" eaLnBrk="1" hangingPunct="1"/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Wisma</a:t>
            </a:r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Sumber</a:t>
            </a:r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Asli</a:t>
            </a:r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dan</a:t>
            </a:r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Alam</a:t>
            </a:r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Sekitar</a:t>
            </a:r>
            <a:endParaRPr lang="en-US" altLang="en-US" sz="1600" b="0" dirty="0">
              <a:solidFill>
                <a:prstClr val="black"/>
              </a:solidFill>
              <a:latin typeface="Calibri" pitchFamily="34" charset="0"/>
            </a:endParaRPr>
          </a:p>
          <a:p>
            <a:pPr lvl="0" algn="l" eaLnBrk="1" hangingPunct="1"/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62574 </a:t>
            </a:r>
            <a:r>
              <a:rPr lang="en-US" altLang="en-US" sz="1600" b="0" dirty="0" err="1">
                <a:solidFill>
                  <a:prstClr val="black"/>
                </a:solidFill>
                <a:latin typeface="Calibri" pitchFamily="34" charset="0"/>
              </a:rPr>
              <a:t>Presint</a:t>
            </a:r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 4</a:t>
            </a:r>
          </a:p>
          <a:p>
            <a:pPr lvl="0" algn="l" eaLnBrk="1" hangingPunct="1"/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PUTRAJAYA</a:t>
            </a:r>
          </a:p>
          <a:p>
            <a:pPr lvl="0" algn="l" eaLnBrk="1" hangingPunct="1"/>
            <a:r>
              <a:rPr lang="en-US" altLang="en-US" sz="1600" b="0" dirty="0">
                <a:solidFill>
                  <a:prstClr val="black"/>
                </a:solidFill>
                <a:latin typeface="Calibri" pitchFamily="34" charset="0"/>
              </a:rPr>
              <a:t>www.jkptg.gov.my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67000"/>
            <a:ext cx="4724400" cy="381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chemeClr val="accent1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600" y="2667000"/>
            <a:ext cx="914400" cy="381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924800" cy="12954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CONTOH PENGIRAAN</a:t>
            </a:r>
            <a:endParaRPr lang="en-US" b="1" dirty="0">
              <a:solidFill>
                <a:schemeClr val="tx2">
                  <a:satMod val="130000"/>
                </a:schemeClr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/>
            </a:r>
            <a:br>
              <a:rPr lang="en-US" sz="2800" u="sng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2800" u="sng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/>
            </a:r>
            <a:br>
              <a:rPr lang="en-US" sz="2800" u="sng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8(2)(a) : </a:t>
            </a:r>
            <a:b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Penjualan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Pertama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dan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Perakuan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SSS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Selepas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Tarikh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Akta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a1450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/>
            </a:r>
            <a:b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endParaRPr lang="en-US" sz="2800" dirty="0" smtClean="0">
              <a:solidFill>
                <a:schemeClr val="tx2">
                  <a:satMod val="130000"/>
                </a:schemeClr>
              </a:solidFill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 rtlCol="0"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terpakai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kes</a:t>
            </a:r>
            <a:r>
              <a:rPr lang="en-US" sz="2800" dirty="0" smtClean="0"/>
              <a:t> </a:t>
            </a:r>
            <a:r>
              <a:rPr lang="en-US" sz="2800" dirty="0" err="1" smtClean="0"/>
              <a:t>penjualan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peringkat</a:t>
            </a:r>
            <a:r>
              <a:rPr lang="en-US" sz="2800" dirty="0" smtClean="0"/>
              <a:t> SSS </a:t>
            </a:r>
            <a:r>
              <a:rPr lang="en-US" sz="2800" dirty="0" err="1" smtClean="0"/>
              <a:t>dicapai</a:t>
            </a:r>
            <a:r>
              <a:rPr lang="en-US" sz="2800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800" i="1" dirty="0" err="1" smtClean="0"/>
              <a:t>Contoh</a:t>
            </a:r>
            <a:r>
              <a:rPr lang="en-US" sz="2800" i="1" dirty="0" smtClean="0"/>
              <a:t> :</a:t>
            </a: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800" dirty="0" err="1" smtClean="0"/>
              <a:t>Tarikh</a:t>
            </a:r>
            <a:r>
              <a:rPr lang="en-US" sz="2800" dirty="0" smtClean="0"/>
              <a:t> </a:t>
            </a:r>
            <a:r>
              <a:rPr lang="en-US" sz="2800" dirty="0" err="1" smtClean="0"/>
              <a:t>kuatkuasa</a:t>
            </a:r>
            <a:r>
              <a:rPr lang="en-US" sz="2800" dirty="0" smtClean="0"/>
              <a:t> AHS		: 1 Jun 2015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800" dirty="0" err="1" smtClean="0"/>
              <a:t>Tarikh</a:t>
            </a:r>
            <a:r>
              <a:rPr lang="en-US" sz="2800" dirty="0" smtClean="0"/>
              <a:t> </a:t>
            </a:r>
            <a:r>
              <a:rPr lang="en-US" sz="2800" dirty="0" err="1" smtClean="0"/>
              <a:t>penjualan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		: 21 </a:t>
            </a:r>
            <a:r>
              <a:rPr lang="en-US" sz="2800" dirty="0" err="1" smtClean="0"/>
              <a:t>Ogos</a:t>
            </a:r>
            <a:r>
              <a:rPr lang="en-US" sz="2800" dirty="0" smtClean="0"/>
              <a:t> 2015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800" dirty="0" err="1" smtClean="0"/>
              <a:t>Tarikh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 smtClean="0"/>
              <a:t>perakuan</a:t>
            </a:r>
            <a:r>
              <a:rPr lang="en-US" sz="2800" dirty="0" smtClean="0"/>
              <a:t> SSS	: 3 Nov 2015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800" b="1" dirty="0" err="1" smtClean="0"/>
              <a:t>Tarikh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akhir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permohonan</a:t>
            </a:r>
            <a:r>
              <a:rPr lang="en-US" sz="2800" b="1" dirty="0" smtClean="0"/>
              <a:t>	: 2 Feb 2016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800" b="1" dirty="0" err="1" smtClean="0"/>
              <a:t>Tarikh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kesalahan</a:t>
            </a:r>
            <a:r>
              <a:rPr lang="en-US" sz="2800" b="1" dirty="0" smtClean="0"/>
              <a:t>			: 3 Feb 2016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800" b="1" dirty="0" smtClean="0"/>
              <a:t>(3 </a:t>
            </a:r>
            <a:r>
              <a:rPr lang="en-US" sz="2800" b="1" dirty="0" err="1" smtClean="0"/>
              <a:t>bulan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perakuan</a:t>
            </a:r>
            <a:r>
              <a:rPr lang="en-US" sz="2800" b="1" dirty="0" smtClean="0"/>
              <a:t> SSS)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14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8(2)(b) : </a:t>
            </a:r>
            <a:b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Penjualan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Pertama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Sebelum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Tarikh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A1518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Manakala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CCC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Selepas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28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A118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3810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i="1" dirty="0" err="1" smtClean="0"/>
              <a:t>Contoh</a:t>
            </a:r>
            <a:r>
              <a:rPr lang="en-US" sz="2800" i="1" dirty="0" smtClean="0"/>
              <a:t> :</a:t>
            </a: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dirty="0" err="1" smtClean="0"/>
              <a:t>Tarikh</a:t>
            </a:r>
            <a:r>
              <a:rPr lang="en-US" sz="2800" dirty="0" smtClean="0"/>
              <a:t> </a:t>
            </a:r>
            <a:r>
              <a:rPr lang="en-US" sz="2800" dirty="0" err="1" smtClean="0"/>
              <a:t>penjualan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		: 6 Nov 2016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dirty="0" err="1" smtClean="0"/>
              <a:t>Tarikh</a:t>
            </a:r>
            <a:r>
              <a:rPr lang="en-US" sz="2800" dirty="0" smtClean="0"/>
              <a:t> </a:t>
            </a:r>
            <a:r>
              <a:rPr lang="en-US" sz="2800" dirty="0" err="1" smtClean="0"/>
              <a:t>kuatkuasa</a:t>
            </a:r>
            <a:r>
              <a:rPr lang="en-US" sz="2800" dirty="0" smtClean="0"/>
              <a:t> AHS			: 1 Jan 2017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dirty="0" err="1" smtClean="0"/>
              <a:t>Tarikh</a:t>
            </a:r>
            <a:r>
              <a:rPr lang="en-US" sz="2800" dirty="0" smtClean="0"/>
              <a:t> </a:t>
            </a:r>
            <a:r>
              <a:rPr lang="en-US" sz="2800" dirty="0" err="1" smtClean="0"/>
              <a:t>bangunan</a:t>
            </a:r>
            <a:r>
              <a:rPr lang="en-US" sz="2800" dirty="0" smtClean="0"/>
              <a:t> </a:t>
            </a:r>
            <a:r>
              <a:rPr lang="en-US" sz="2800" dirty="0" err="1" smtClean="0"/>
              <a:t>diperakui</a:t>
            </a:r>
            <a:r>
              <a:rPr lang="en-US" sz="2800" dirty="0" smtClean="0"/>
              <a:t> </a:t>
            </a:r>
            <a:r>
              <a:rPr lang="en-US" sz="2800" dirty="0" err="1" smtClean="0"/>
              <a:t>siap</a:t>
            </a:r>
            <a:r>
              <a:rPr lang="en-US" sz="2800" dirty="0" smtClean="0"/>
              <a:t>	: 9 Jun 2017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b="1" dirty="0" err="1" smtClean="0"/>
              <a:t>Tarikh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akhir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permohonan</a:t>
            </a:r>
            <a:r>
              <a:rPr lang="en-US" sz="2800" b="1" dirty="0" smtClean="0"/>
              <a:t>		: 8 Sept 2017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b="1" dirty="0" err="1" smtClean="0"/>
              <a:t>Tarikh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kesalahan</a:t>
            </a:r>
            <a:r>
              <a:rPr lang="en-US" sz="2800" b="1" dirty="0" smtClean="0"/>
              <a:t>			: 9 Sept 2017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800" b="1" dirty="0" smtClean="0"/>
              <a:t>(3 </a:t>
            </a:r>
            <a:r>
              <a:rPr lang="en-US" sz="2800" b="1" dirty="0" err="1" smtClean="0"/>
              <a:t>bulan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CCC)</a:t>
            </a: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6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subseksyen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8(2)(c) : </a:t>
            </a:r>
            <a:b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Penjualan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Pertama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dan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CCC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selepas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tarikh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</a:t>
            </a:r>
            <a:r>
              <a:rPr lang="en-US" sz="3100" b="1" dirty="0" err="1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kuatkuasa</a:t>
            </a:r>
            <a: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  <a:t> A1518</a:t>
            </a:r>
            <a:br>
              <a:rPr lang="en-US" sz="3100" b="1" dirty="0" smtClean="0">
                <a:solidFill>
                  <a:schemeClr val="tx2">
                    <a:satMod val="130000"/>
                  </a:schemeClr>
                </a:solidFill>
                <a:latin typeface="Copperplate Gothic Light" pitchFamily="34" charset="0"/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34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i="1" dirty="0" err="1" smtClean="0"/>
              <a:t>Contoh</a:t>
            </a:r>
            <a:r>
              <a:rPr lang="en-US" altLang="en-US" sz="2800" i="1" dirty="0" smtClean="0"/>
              <a:t>:</a:t>
            </a:r>
            <a:endParaRPr lang="en-US" alt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2800" i="1" dirty="0" smtClean="0"/>
              <a:t> </a:t>
            </a:r>
            <a:endParaRPr lang="en-US" alt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kuatkuasa</a:t>
            </a:r>
            <a:r>
              <a:rPr lang="en-US" altLang="en-US" sz="2800" dirty="0" smtClean="0"/>
              <a:t> AHS		: 1 Jan 2017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bangunan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diperakui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siap</a:t>
            </a:r>
            <a:r>
              <a:rPr lang="en-US" altLang="en-US" sz="2800" dirty="0" smtClean="0"/>
              <a:t>	: 25 Jun 2017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dirty="0" err="1" smtClean="0"/>
              <a:t>Tarikh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penjualan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pertama</a:t>
            </a:r>
            <a:r>
              <a:rPr lang="en-US" altLang="en-US" sz="2800" dirty="0" smtClean="0"/>
              <a:t>		: 3 </a:t>
            </a:r>
            <a:r>
              <a:rPr lang="en-US" altLang="en-US" sz="2800" dirty="0" err="1" smtClean="0"/>
              <a:t>Julai</a:t>
            </a:r>
            <a:r>
              <a:rPr lang="en-US" altLang="en-US" sz="2800" dirty="0" smtClean="0"/>
              <a:t> 2017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akhir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permohonan</a:t>
            </a:r>
            <a:r>
              <a:rPr lang="en-US" altLang="en-US" sz="2800" b="1" dirty="0" smtClean="0"/>
              <a:t>	: 2 </a:t>
            </a:r>
            <a:r>
              <a:rPr lang="en-US" altLang="en-US" sz="2800" b="1" dirty="0" err="1" smtClean="0"/>
              <a:t>Okt</a:t>
            </a:r>
            <a:r>
              <a:rPr lang="en-US" altLang="en-US" sz="2800" b="1" dirty="0" smtClean="0"/>
              <a:t> 2017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dirty="0" err="1" smtClean="0"/>
              <a:t>Tarikh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kesalahan</a:t>
            </a:r>
            <a:r>
              <a:rPr lang="en-US" altLang="en-US" sz="2800" b="1" dirty="0" smtClean="0"/>
              <a:t>			: 3 </a:t>
            </a:r>
            <a:r>
              <a:rPr lang="en-US" altLang="en-US" sz="2800" b="1" dirty="0" err="1" smtClean="0"/>
              <a:t>Okt</a:t>
            </a:r>
            <a:r>
              <a:rPr lang="en-US" altLang="en-US" sz="2800" b="1" dirty="0" smtClean="0"/>
              <a:t> 2017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dirty="0" smtClean="0"/>
              <a:t>(3 </a:t>
            </a:r>
            <a:r>
              <a:rPr lang="en-US" altLang="en-US" sz="2800" b="1" dirty="0" err="1" smtClean="0"/>
              <a:t>bulan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dari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penjualan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pertama</a:t>
            </a:r>
            <a:r>
              <a:rPr lang="en-US" altLang="en-US" sz="2800" b="1" dirty="0" smtClean="0"/>
              <a:t>)</a:t>
            </a:r>
            <a:endParaRPr lang="en-US" altLang="en-US" sz="28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04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2214</TotalTime>
  <Words>2270</Words>
  <Application>Microsoft Office PowerPoint</Application>
  <PresentationFormat>On-screen Show (4:3)</PresentationFormat>
  <Paragraphs>511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Oriel</vt:lpstr>
      <vt:lpstr>PowerPoint Presentation</vt:lpstr>
      <vt:lpstr>PowerPoint Presentation</vt:lpstr>
      <vt:lpstr>TEMPOH WAJIB MEMOHON SIJIL CADANGAN PELAN STRATA (CERTIFICATE OF PROPOSED STRATA PLAN)  [SUBSEKSYEN 8(2)]</vt:lpstr>
      <vt:lpstr>PowerPoint Presentation</vt:lpstr>
      <vt:lpstr> TEMPOH MASA WAJIB MEMOHON CPSP  </vt:lpstr>
      <vt:lpstr>CONTOH PENGIRAAN</vt:lpstr>
      <vt:lpstr>  subseksyen 8(2)(a) :  Penjualan Pertama dan Perakuan SSS Selepas Tarikh Kuatkuasa Akta a1450 </vt:lpstr>
      <vt:lpstr>subseksyen 8(2)(b) :  Penjualan Pertama Sebelum Tarikh Kuatkuasa A1518 Manakala CCC Selepas Kuatkuasa A118</vt:lpstr>
      <vt:lpstr>   subseksyen 8(2)(c) :  Penjualan Pertama dan CCC selepas tarikh kuatkuasa A1518  </vt:lpstr>
      <vt:lpstr>  subseksyen 8(2)(c) :  Penjualan Pertama dan CCC selepas tarikh kuatkuasa A1518 </vt:lpstr>
      <vt:lpstr>subseksyen 8(2)(d) :  Penjualan Pertama dan CCC/CFO Sebelum Tarikh Kuatkuasa a1450</vt:lpstr>
      <vt:lpstr>subseksyen 8(2)(e) :  Bangunan Siap Sebelum Kuatkuasa Akta manakala Penjualan Pertama selepas Tarikh Kuatkuasa a1450</vt:lpstr>
      <vt:lpstr>TEMPOH WAJIB MEMOHON PECAH BAHAGI BANGUNAN [SUBSEKSYEN 8(3)]</vt:lpstr>
      <vt:lpstr>PowerPoint Presentation</vt:lpstr>
      <vt:lpstr>PowerPoint Presentation</vt:lpstr>
      <vt:lpstr> subseksyen 8(3) :  Tempoh masa wajib memohon hakmilik strata selepas memperolehi CPSP  </vt:lpstr>
      <vt:lpstr>PowerPoint Presentation</vt:lpstr>
      <vt:lpstr>KESALAHAN-KESALAHAN  DI BAWAH SEKSYEN 8</vt:lpstr>
      <vt:lpstr>    TEMPOH WAJIB MEMOHON SIJIL CADANGAN PELAN STRATA (CERTIFICATE OF PROPOSED STRATA PLAN) BAGI BLOK SEMENTARA [SUBSEKSYEN 20(2) &amp; (3)] </vt:lpstr>
      <vt:lpstr>PowerPoint Presentation</vt:lpstr>
      <vt:lpstr>PowerPoint Presentation</vt:lpstr>
      <vt:lpstr> subseksyen 20(2)(a) :  Penjualan pertama dan Perakuan SSS selepas tarikh kuatkuasa. </vt:lpstr>
      <vt:lpstr> subseksyen 20(2)(c) :  Penjualan Pertama dan CCC/CFO sebelum tarikh kuatkuasa. </vt:lpstr>
      <vt:lpstr>subseksyen 20(3)(a) :  Bangunan Siap Selepas Tarikh Kuatkuasa</vt:lpstr>
      <vt:lpstr>TEMPOH WAJIB MEMOHON PECAH BAHAGI BANGUNAN ATAU TANAH BAGI BLOK SEMENTARA [(SEKSYEN 20(4)]</vt:lpstr>
      <vt:lpstr>PowerPoint Presentation</vt:lpstr>
      <vt:lpstr>PowerPoint Presentation</vt:lpstr>
      <vt:lpstr> subseksyen 20(4) :  Tempoh masa wajib memohon hakmilik strata selepas memperolehi CPSP  </vt:lpstr>
      <vt:lpstr>PowerPoint Presentation</vt:lpstr>
      <vt:lpstr>PowerPoint Presentation</vt:lpstr>
      <vt:lpstr>KERTAS SIASATAN  BAGI KEGAGALAN MEMOHON CPSP DAN PECAH BAHAGI BANGUNAN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LANGKAH-LANGKAH ATAU TINDAKAN AWAL YANG PERLU DILAKUKAN KE ARAH PEMBUKAAN FAIL SIASATAN</dc:title>
  <dc:creator>suhardi</dc:creator>
  <cp:lastModifiedBy>Administrator</cp:lastModifiedBy>
  <cp:revision>91</cp:revision>
  <cp:lastPrinted>2017-04-26T00:48:54Z</cp:lastPrinted>
  <dcterms:created xsi:type="dcterms:W3CDTF">2009-05-05T01:50:21Z</dcterms:created>
  <dcterms:modified xsi:type="dcterms:W3CDTF">2017-04-26T07:57:49Z</dcterms:modified>
</cp:coreProperties>
</file>